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74" r:id="rId2"/>
    <p:sldId id="322" r:id="rId3"/>
    <p:sldId id="300" r:id="rId4"/>
    <p:sldId id="338" r:id="rId5"/>
    <p:sldId id="579" r:id="rId6"/>
    <p:sldId id="303" r:id="rId7"/>
    <p:sldId id="335" r:id="rId8"/>
    <p:sldId id="308" r:id="rId9"/>
    <p:sldId id="309" r:id="rId10"/>
    <p:sldId id="581" r:id="rId11"/>
    <p:sldId id="582" r:id="rId12"/>
    <p:sldId id="334" r:id="rId13"/>
    <p:sldId id="336" r:id="rId14"/>
    <p:sldId id="337" r:id="rId15"/>
    <p:sldId id="580" r:id="rId16"/>
    <p:sldId id="323" r:id="rId17"/>
    <p:sldId id="310" r:id="rId18"/>
    <p:sldId id="340" r:id="rId19"/>
    <p:sldId id="352" r:id="rId20"/>
    <p:sldId id="316" r:id="rId21"/>
    <p:sldId id="317" r:id="rId22"/>
    <p:sldId id="319" r:id="rId23"/>
    <p:sldId id="320" r:id="rId24"/>
    <p:sldId id="341" r:id="rId2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tor Siösteen" initials="VS" lastIdx="1" clrIdx="0">
    <p:extLst>
      <p:ext uri="{19B8F6BF-5375-455C-9EA6-DF929625EA0E}">
        <p15:presenceInfo xmlns:p15="http://schemas.microsoft.com/office/powerpoint/2012/main" userId="S::victor@aras.dk::d051ac8f-e57d-4827-b54b-e42c986183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B6"/>
    <a:srgbClr val="344B56"/>
    <a:srgbClr val="44536A"/>
    <a:srgbClr val="E9EDF1"/>
    <a:srgbClr val="344B57"/>
    <a:srgbClr val="FECA00"/>
    <a:srgbClr val="E9EDF0"/>
    <a:srgbClr val="0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48" autoAdjust="0"/>
    <p:restoredTop sz="96973"/>
  </p:normalViewPr>
  <p:slideViewPr>
    <p:cSldViewPr snapToGrid="0">
      <p:cViewPr varScale="1">
        <p:scale>
          <a:sx n="128" d="100"/>
          <a:sy n="128" d="100"/>
        </p:scale>
        <p:origin x="752" y="1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E2A30-B580-774E-AFD5-5C245EE05D7D}" type="datetimeFigureOut">
              <a:rPr lang="sv-SE" smtClean="0"/>
              <a:t>2020-01-14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BA428-57EC-C143-AC60-A4950E46C89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8371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SQL – SIMS / databas integrationer</a:t>
            </a:r>
          </a:p>
          <a:p>
            <a:r>
              <a:rPr lang="sv-SE" dirty="0"/>
              <a:t>XML/JSON strukturerad data (</a:t>
            </a:r>
            <a:r>
              <a:rPr lang="sv-SE" dirty="0" err="1"/>
              <a:t>booking</a:t>
            </a:r>
            <a:r>
              <a:rPr lang="sv-SE" dirty="0"/>
              <a:t> </a:t>
            </a:r>
            <a:r>
              <a:rPr lang="sv-SE" dirty="0" err="1"/>
              <a:t>name</a:t>
            </a:r>
            <a:r>
              <a:rPr lang="sv-SE" dirty="0"/>
              <a:t> blir </a:t>
            </a:r>
            <a:r>
              <a:rPr lang="sv-SE" dirty="0" err="1"/>
              <a:t>Username</a:t>
            </a:r>
            <a:r>
              <a:rPr lang="sv-SE" dirty="0"/>
              <a:t>, start </a:t>
            </a:r>
            <a:r>
              <a:rPr lang="sv-SE" dirty="0" err="1"/>
              <a:t>time</a:t>
            </a:r>
            <a:r>
              <a:rPr lang="sv-SE" dirty="0"/>
              <a:t> end </a:t>
            </a:r>
            <a:r>
              <a:rPr lang="sv-SE" dirty="0" err="1"/>
              <a:t>time</a:t>
            </a:r>
            <a:r>
              <a:rPr lang="sv-SE" dirty="0"/>
              <a:t> blir giltighetstid, eventet (t.ex. Tennis) blir en profil osv.)</a:t>
            </a:r>
          </a:p>
          <a:p>
            <a:r>
              <a:rPr lang="sv-SE" dirty="0"/>
              <a:t>PHP- generellt script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SSH – </a:t>
            </a:r>
            <a:r>
              <a:rPr lang="sv-SE" dirty="0" err="1"/>
              <a:t>Secure</a:t>
            </a:r>
            <a:r>
              <a:rPr lang="sv-SE" dirty="0"/>
              <a:t> </a:t>
            </a:r>
            <a:r>
              <a:rPr lang="sv-SE" dirty="0" err="1"/>
              <a:t>shell</a:t>
            </a:r>
            <a:r>
              <a:rPr lang="sv-SE" dirty="0"/>
              <a:t> – säker </a:t>
            </a:r>
            <a:r>
              <a:rPr lang="sv-SE" dirty="0" err="1"/>
              <a:t>telnet</a:t>
            </a:r>
            <a:r>
              <a:rPr lang="sv-SE" dirty="0"/>
              <a:t> kommunikationsform</a:t>
            </a:r>
          </a:p>
          <a:p>
            <a:r>
              <a:rPr lang="sv-SE" dirty="0"/>
              <a:t>Visual studio .</a:t>
            </a:r>
            <a:r>
              <a:rPr lang="sv-SE" dirty="0" err="1"/>
              <a:t>net</a:t>
            </a:r>
            <a:r>
              <a:rPr lang="sv-SE" dirty="0"/>
              <a:t> windowsmiljö / NOX SDK</a:t>
            </a:r>
          </a:p>
          <a:p>
            <a:r>
              <a:rPr lang="sv-SE" dirty="0"/>
              <a:t>ASCII – </a:t>
            </a:r>
            <a:r>
              <a:rPr lang="sv-SE" dirty="0" err="1"/>
              <a:t>clear</a:t>
            </a:r>
            <a:r>
              <a:rPr lang="sv-SE" dirty="0"/>
              <a:t> text protokoll som ligger i NOX – CCTV triggers, KNX m.m. Intern kommunikation på nätverk </a:t>
            </a:r>
          </a:p>
          <a:p>
            <a:r>
              <a:rPr lang="sv-SE" dirty="0"/>
              <a:t>MODBUS IP - protokoll som ligger i NOX – fastighetsautomation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BA428-57EC-C143-AC60-A4950E46C89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7537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BA428-57EC-C143-AC60-A4950E46C89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5012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BA428-57EC-C143-AC60-A4950E46C893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0354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BA428-57EC-C143-AC60-A4950E46C89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3879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Ansluts till NOX via router som installeras på nätverket </a:t>
            </a:r>
          </a:p>
          <a:p>
            <a:r>
              <a:rPr lang="sv-SE" dirty="0"/>
              <a:t>Styr upp till 16 dörrar, 868 </a:t>
            </a:r>
            <a:r>
              <a:rPr lang="sv-SE" dirty="0" err="1"/>
              <a:t>mhz</a:t>
            </a:r>
            <a:r>
              <a:rPr lang="sv-SE" dirty="0"/>
              <a:t> så beror på miljö </a:t>
            </a:r>
          </a:p>
          <a:p>
            <a:endParaRPr lang="sv-SE" dirty="0"/>
          </a:p>
          <a:p>
            <a:r>
              <a:rPr lang="sv-SE" dirty="0"/>
              <a:t>Nya AX </a:t>
            </a:r>
            <a:r>
              <a:rPr lang="sv-SE" dirty="0" err="1"/>
              <a:t>handle</a:t>
            </a:r>
            <a:r>
              <a:rPr lang="sv-SE" dirty="0"/>
              <a:t>, enkel installation, exceptionell design, lagerförd hos ARAS </a:t>
            </a:r>
          </a:p>
          <a:p>
            <a:r>
              <a:rPr lang="sv-SE" dirty="0"/>
              <a:t> </a:t>
            </a:r>
          </a:p>
          <a:p>
            <a:r>
              <a:rPr lang="sv-SE" dirty="0"/>
              <a:t>Skolorna i Malmö, Helsingborg Lasarett, </a:t>
            </a:r>
            <a:r>
              <a:rPr lang="sv-SE" dirty="0" err="1"/>
              <a:t>innermiljöer</a:t>
            </a:r>
            <a:r>
              <a:rPr lang="sv-SE" dirty="0"/>
              <a:t>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BA428-57EC-C143-AC60-A4950E46C89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9282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BA428-57EC-C143-AC60-A4950E46C893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023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14.01.2020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1956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14.01.2020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5058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14.01.2020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942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14.01.2020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1349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14.01.2020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355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14.01.2020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968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14.01.2020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25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14.01.2020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895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14.01.2020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49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14.01.2020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1154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14.01.2020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1696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BF208-470C-4ED8-B369-4980D1C878EC}" type="datetimeFigureOut">
              <a:rPr lang="da-DK" smtClean="0"/>
              <a:t>14.01.2020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3E802-F1BE-4642-9947-D05D9B3DE8D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967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1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1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767277" y="964189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sv-SE" sz="5000" b="1" dirty="0">
                <a:solidFill>
                  <a:schemeClr val="tx2"/>
                </a:solidFill>
                <a:latin typeface="Canaro SemiBold" panose="00000700000000000000" pitchFamily="50" charset="0"/>
              </a:rPr>
              <a:t>ARAS Security Nordic</a:t>
            </a:r>
            <a:endParaRPr lang="sv-SE" sz="5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59C37F2B-EB65-446C-AC92-AAC973714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59" y="5573484"/>
            <a:ext cx="1018211" cy="1064764"/>
          </a:xfrm>
          <a:prstGeom prst="rect">
            <a:avLst/>
          </a:prstGeom>
        </p:spPr>
      </p:pic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1037084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48F90E5-51E3-A34D-8497-1DD91306D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0761"/>
            <a:ext cx="6559667" cy="361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28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-1333" y="2813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6660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dirty="0">
                <a:solidFill>
                  <a:schemeClr val="tx2"/>
                </a:solidFill>
                <a:latin typeface="Canaro SemiBold" panose="00000700000000000000" pitchFamily="50" charset="0"/>
              </a:rPr>
              <a:t>NOX </a:t>
            </a:r>
            <a:r>
              <a:rPr lang="da-DK" sz="5000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styrning</a:t>
            </a:r>
            <a:endParaRPr lang="da-DK" sz="5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5617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2"/>
              </a:solidFill>
            </a:endParaRPr>
          </a:p>
        </p:txBody>
      </p:sp>
      <p:cxnSp>
        <p:nvCxnSpPr>
          <p:cNvPr id="21" name="Straight Connector 81">
            <a:extLst>
              <a:ext uri="{FF2B5EF4-FFF2-40B4-BE49-F238E27FC236}">
                <a16:creationId xmlns:a16="http://schemas.microsoft.com/office/drawing/2014/main" id="{2EA5F203-787C-0A43-AB53-7DF344751C7B}"/>
              </a:ext>
            </a:extLst>
          </p:cNvPr>
          <p:cNvCxnSpPr>
            <a:cxnSpLocks/>
          </p:cNvCxnSpPr>
          <p:nvPr/>
        </p:nvCxnSpPr>
        <p:spPr>
          <a:xfrm flipH="1">
            <a:off x="3705015" y="1892449"/>
            <a:ext cx="26153" cy="4721617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5">
            <a:extLst>
              <a:ext uri="{FF2B5EF4-FFF2-40B4-BE49-F238E27FC236}">
                <a16:creationId xmlns:a16="http://schemas.microsoft.com/office/drawing/2014/main" id="{22A127EA-D677-CF4F-842D-4DAEB71F0299}"/>
              </a:ext>
            </a:extLst>
          </p:cNvPr>
          <p:cNvSpPr txBox="1"/>
          <p:nvPr/>
        </p:nvSpPr>
        <p:spPr>
          <a:xfrm>
            <a:off x="124621" y="2266659"/>
            <a:ext cx="4097878" cy="330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Gränssnitt</a:t>
            </a:r>
            <a:r>
              <a:rPr lang="da-DK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b="1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</a:t>
            </a:r>
            <a:r>
              <a:rPr lang="da-DK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NOX 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Android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</a:t>
            </a:r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Windows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Industriskärm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(Windows)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Kommando via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kortläsare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Manöverpanel </a:t>
            </a: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D0600EDC-EFF8-CC41-9B41-E85733C13282}"/>
              </a:ext>
            </a:extLst>
          </p:cNvPr>
          <p:cNvGrpSpPr/>
          <p:nvPr/>
        </p:nvGrpSpPr>
        <p:grpSpPr>
          <a:xfrm>
            <a:off x="3708602" y="1878056"/>
            <a:ext cx="9045453" cy="4770867"/>
            <a:chOff x="4322976" y="1878056"/>
            <a:chExt cx="9045453" cy="4770867"/>
          </a:xfrm>
        </p:grpSpPr>
        <p:pic>
          <p:nvPicPr>
            <p:cNvPr id="16" name="Bildobjekt 16">
              <a:extLst>
                <a:ext uri="{FF2B5EF4-FFF2-40B4-BE49-F238E27FC236}">
                  <a16:creationId xmlns:a16="http://schemas.microsoft.com/office/drawing/2014/main" id="{B5164FF5-6AB7-4456-ACED-E469BD553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3841" y="4140137"/>
              <a:ext cx="3763179" cy="2508786"/>
            </a:xfrm>
            <a:prstGeom prst="rect">
              <a:avLst/>
            </a:prstGeom>
          </p:spPr>
        </p:pic>
        <p:pic>
          <p:nvPicPr>
            <p:cNvPr id="14" name="Bildobjekt 16">
              <a:extLst>
                <a:ext uri="{FF2B5EF4-FFF2-40B4-BE49-F238E27FC236}">
                  <a16:creationId xmlns:a16="http://schemas.microsoft.com/office/drawing/2014/main" id="{9687C9B8-A0C8-FD4C-8A77-2622245D9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854" y="2055030"/>
              <a:ext cx="2183834" cy="2183834"/>
            </a:xfrm>
            <a:prstGeom prst="rect">
              <a:avLst/>
            </a:prstGeom>
          </p:spPr>
        </p:pic>
        <p:pic>
          <p:nvPicPr>
            <p:cNvPr id="18" name="Bildobjekt 3">
              <a:extLst>
                <a:ext uri="{FF2B5EF4-FFF2-40B4-BE49-F238E27FC236}">
                  <a16:creationId xmlns:a16="http://schemas.microsoft.com/office/drawing/2014/main" id="{C8B32F3D-BA72-FF40-8E4A-615A39E32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8238" y="2200460"/>
              <a:ext cx="1056792" cy="1917566"/>
            </a:xfrm>
            <a:prstGeom prst="rect">
              <a:avLst/>
            </a:prstGeom>
          </p:spPr>
        </p:pic>
        <p:pic>
          <p:nvPicPr>
            <p:cNvPr id="19" name="Bildobjekt 13">
              <a:extLst>
                <a:ext uri="{FF2B5EF4-FFF2-40B4-BE49-F238E27FC236}">
                  <a16:creationId xmlns:a16="http://schemas.microsoft.com/office/drawing/2014/main" id="{5D55238B-0BA3-F04B-AC87-8072E3B00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8325" y="2393942"/>
              <a:ext cx="3225352" cy="1814798"/>
            </a:xfrm>
            <a:prstGeom prst="rect">
              <a:avLst/>
            </a:prstGeom>
          </p:spPr>
        </p:pic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id="{EF948ECC-A2A4-FD45-A0F4-A996022F0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5318" y="4684763"/>
              <a:ext cx="1610704" cy="1610704"/>
            </a:xfrm>
            <a:prstGeom prst="rect">
              <a:avLst/>
            </a:prstGeom>
          </p:spPr>
        </p:pic>
        <p:cxnSp>
          <p:nvCxnSpPr>
            <p:cNvPr id="22" name="Straight Connector 81">
              <a:extLst>
                <a:ext uri="{FF2B5EF4-FFF2-40B4-BE49-F238E27FC236}">
                  <a16:creationId xmlns:a16="http://schemas.microsoft.com/office/drawing/2014/main" id="{0F78C1A1-9DB2-9B45-8483-B0186BE6E2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4753" y="1878056"/>
              <a:ext cx="26153" cy="4721617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81">
              <a:extLst>
                <a:ext uri="{FF2B5EF4-FFF2-40B4-BE49-F238E27FC236}">
                  <a16:creationId xmlns:a16="http://schemas.microsoft.com/office/drawing/2014/main" id="{BE85B76A-92DC-A44F-85FD-688CD4E4AB3E}"/>
                </a:ext>
              </a:extLst>
            </p:cNvPr>
            <p:cNvCxnSpPr>
              <a:cxnSpLocks/>
            </p:cNvCxnSpPr>
            <p:nvPr/>
          </p:nvCxnSpPr>
          <p:spPr>
            <a:xfrm>
              <a:off x="4354679" y="4118026"/>
              <a:ext cx="6822735" cy="22111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81">
              <a:extLst>
                <a:ext uri="{FF2B5EF4-FFF2-40B4-BE49-F238E27FC236}">
                  <a16:creationId xmlns:a16="http://schemas.microsoft.com/office/drawing/2014/main" id="{6B3EA1FD-2F44-864C-BDE7-AA0D397580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877" y="1904600"/>
              <a:ext cx="26153" cy="4721617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81">
              <a:extLst>
                <a:ext uri="{FF2B5EF4-FFF2-40B4-BE49-F238E27FC236}">
                  <a16:creationId xmlns:a16="http://schemas.microsoft.com/office/drawing/2014/main" id="{6ADB1A17-39C7-0143-921C-F176C474AA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86557" y="1927306"/>
              <a:ext cx="26153" cy="4721617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5">
              <a:extLst>
                <a:ext uri="{FF2B5EF4-FFF2-40B4-BE49-F238E27FC236}">
                  <a16:creationId xmlns:a16="http://schemas.microsoft.com/office/drawing/2014/main" id="{9B87575D-EBF8-BA4A-A9CC-F4A3D963A8EF}"/>
                </a:ext>
              </a:extLst>
            </p:cNvPr>
            <p:cNvSpPr txBox="1"/>
            <p:nvPr/>
          </p:nvSpPr>
          <p:spPr>
            <a:xfrm>
              <a:off x="4345536" y="2260230"/>
              <a:ext cx="4097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>
                  <a:solidFill>
                    <a:srgbClr val="344B5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</a:t>
              </a:r>
              <a:endPara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29EA9EB7-6171-B943-8113-6284F65F749A}"/>
                </a:ext>
              </a:extLst>
            </p:cNvPr>
            <p:cNvSpPr txBox="1"/>
            <p:nvPr/>
          </p:nvSpPr>
          <p:spPr>
            <a:xfrm>
              <a:off x="6718634" y="2259526"/>
              <a:ext cx="4097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>
                  <a:solidFill>
                    <a:srgbClr val="344B5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</a:t>
              </a:r>
              <a:endPara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00B26C3E-674F-A244-9953-D44E309007D7}"/>
                </a:ext>
              </a:extLst>
            </p:cNvPr>
            <p:cNvSpPr txBox="1"/>
            <p:nvPr/>
          </p:nvSpPr>
          <p:spPr>
            <a:xfrm>
              <a:off x="9270551" y="2259526"/>
              <a:ext cx="4097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>
                  <a:solidFill>
                    <a:srgbClr val="344B5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</a:t>
              </a:r>
              <a:endPara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42E78865-5624-8049-90FA-22E5D8C385E5}"/>
                </a:ext>
              </a:extLst>
            </p:cNvPr>
            <p:cNvSpPr txBox="1"/>
            <p:nvPr/>
          </p:nvSpPr>
          <p:spPr>
            <a:xfrm>
              <a:off x="4322976" y="4444744"/>
              <a:ext cx="4097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>
                  <a:solidFill>
                    <a:srgbClr val="344B5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</a:t>
              </a:r>
              <a:endPara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15">
              <a:extLst>
                <a:ext uri="{FF2B5EF4-FFF2-40B4-BE49-F238E27FC236}">
                  <a16:creationId xmlns:a16="http://schemas.microsoft.com/office/drawing/2014/main" id="{3CAE1236-0F36-864E-94DB-2D517EEC522D}"/>
                </a:ext>
              </a:extLst>
            </p:cNvPr>
            <p:cNvSpPr txBox="1"/>
            <p:nvPr/>
          </p:nvSpPr>
          <p:spPr>
            <a:xfrm>
              <a:off x="6718634" y="4438724"/>
              <a:ext cx="4097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>
                  <a:solidFill>
                    <a:srgbClr val="344B5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5.</a:t>
              </a:r>
              <a:endPara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15">
              <a:extLst>
                <a:ext uri="{FF2B5EF4-FFF2-40B4-BE49-F238E27FC236}">
                  <a16:creationId xmlns:a16="http://schemas.microsoft.com/office/drawing/2014/main" id="{B6219AE9-C6B1-8143-A56D-0AC9846F4EB8}"/>
                </a:ext>
              </a:extLst>
            </p:cNvPr>
            <p:cNvSpPr txBox="1"/>
            <p:nvPr/>
          </p:nvSpPr>
          <p:spPr>
            <a:xfrm>
              <a:off x="9248953" y="4448106"/>
              <a:ext cx="4097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>
                  <a:solidFill>
                    <a:srgbClr val="344B5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6.</a:t>
              </a:r>
              <a:endPara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5" name="Bildobjekt 3">
            <a:extLst>
              <a:ext uri="{FF2B5EF4-FFF2-40B4-BE49-F238E27FC236}">
                <a16:creationId xmlns:a16="http://schemas.microsoft.com/office/drawing/2014/main" id="{4EF77126-20B2-8845-A0E1-47B706D930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30" y="4656590"/>
            <a:ext cx="2345325" cy="1621402"/>
          </a:xfrm>
          <a:prstGeom prst="rect">
            <a:avLst/>
          </a:prstGeom>
        </p:spPr>
      </p:pic>
      <p:pic>
        <p:nvPicPr>
          <p:cNvPr id="36" name="Billede 11">
            <a:extLst>
              <a:ext uri="{FF2B5EF4-FFF2-40B4-BE49-F238E27FC236}">
                <a16:creationId xmlns:a16="http://schemas.microsoft.com/office/drawing/2014/main" id="{604A23C7-C970-2D45-AEE7-CE3AEAD827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59" y="5573484"/>
            <a:ext cx="1018211" cy="10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57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1765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6660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>
                <a:solidFill>
                  <a:schemeClr val="tx2"/>
                </a:solidFill>
                <a:latin typeface="Canaro SemiBold" panose="00000700000000000000" pitchFamily="50" charset="0"/>
              </a:rPr>
              <a:t>SIMS</a:t>
            </a:r>
            <a:endParaRPr lang="da-DK" sz="5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5617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90C50D87-F205-114A-9D72-F9CAA7A63F5A}"/>
              </a:ext>
            </a:extLst>
          </p:cNvPr>
          <p:cNvSpPr txBox="1"/>
          <p:nvPr/>
        </p:nvSpPr>
        <p:spPr>
          <a:xfrm>
            <a:off x="6555316" y="1736192"/>
            <a:ext cx="5338159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SIMS (</a:t>
            </a:r>
            <a:r>
              <a:rPr lang="da-DK" b="1" u="sng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a-DK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ecurity </a:t>
            </a:r>
            <a:r>
              <a:rPr lang="da-DK" b="1" u="sng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da-DK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nformation </a:t>
            </a:r>
            <a:r>
              <a:rPr lang="da-DK" b="1" u="sng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a-DK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anagement </a:t>
            </a:r>
            <a:r>
              <a:rPr lang="da-DK" b="1" u="sng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a-DK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ystem)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Avancerat managementprogram (SQL databas)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Koppla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alla dina NOX-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anläggningar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SIMS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Styr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behörighetsnivåer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respektive ansvarsområde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Områdesstyrning</a:t>
            </a:r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Användarhantering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direkt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SIMS eller via 3e part databaser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överblick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över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passersystem, larm, KNX/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fastighetsstyrning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CCTV och  brandlarm. 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Grafisk visning och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styrning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via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planritningar</a:t>
            </a:r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tillknytas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3e parts databaser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Kamera live-stream</a:t>
            </a:r>
          </a:p>
        </p:txBody>
      </p:sp>
      <p:cxnSp>
        <p:nvCxnSpPr>
          <p:cNvPr id="9" name="Straight Connector 82">
            <a:extLst>
              <a:ext uri="{FF2B5EF4-FFF2-40B4-BE49-F238E27FC236}">
                <a16:creationId xmlns:a16="http://schemas.microsoft.com/office/drawing/2014/main" id="{C83FC213-35F0-CA4C-BAA5-9B1E7575A1EE}"/>
              </a:ext>
            </a:extLst>
          </p:cNvPr>
          <p:cNvCxnSpPr>
            <a:cxnSpLocks/>
          </p:cNvCxnSpPr>
          <p:nvPr/>
        </p:nvCxnSpPr>
        <p:spPr>
          <a:xfrm>
            <a:off x="6294781" y="1921790"/>
            <a:ext cx="0" cy="4437575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objekt 4">
            <a:extLst>
              <a:ext uri="{FF2B5EF4-FFF2-40B4-BE49-F238E27FC236}">
                <a16:creationId xmlns:a16="http://schemas.microsoft.com/office/drawing/2014/main" id="{45C3073C-BA0D-7543-B16F-B3DFB7C31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32" y="1921790"/>
            <a:ext cx="4067310" cy="4437575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C7C5E09E-E5BD-334A-8908-0D3AE86F9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59" y="5573484"/>
            <a:ext cx="1018211" cy="10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34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6660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Trådlösa</a:t>
            </a:r>
            <a:r>
              <a:rPr lang="da-DK" sz="5000" b="1" dirty="0">
                <a:solidFill>
                  <a:schemeClr val="tx2"/>
                </a:solidFill>
                <a:latin typeface="Canaro SemiBold" panose="00000700000000000000" pitchFamily="50" charset="0"/>
              </a:rPr>
              <a:t> </a:t>
            </a:r>
            <a:r>
              <a:rPr lang="da-DK" sz="5000" b="1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dörrar</a:t>
            </a:r>
            <a:endParaRPr lang="da-DK" sz="5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5617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05321934-9B6C-4C04-8949-46B5509EFF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68" y="5034487"/>
            <a:ext cx="2952318" cy="918333"/>
          </a:xfrm>
          <a:prstGeom prst="rect">
            <a:avLst/>
          </a:prstGeom>
        </p:spPr>
      </p:pic>
      <p:pic>
        <p:nvPicPr>
          <p:cNvPr id="16" name="Bildobjekt 3">
            <a:extLst>
              <a:ext uri="{FF2B5EF4-FFF2-40B4-BE49-F238E27FC236}">
                <a16:creationId xmlns:a16="http://schemas.microsoft.com/office/drawing/2014/main" id="{F825F04E-C89A-41C1-BE76-72AE2A4A7F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" t="17890" r="6096" b="16657"/>
          <a:stretch/>
        </p:blipFill>
        <p:spPr>
          <a:xfrm>
            <a:off x="54932" y="3036775"/>
            <a:ext cx="1659996" cy="1255641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B44221EA-257C-4345-B348-FE5561A2E4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04" y="2568958"/>
            <a:ext cx="1188488" cy="2191274"/>
          </a:xfrm>
          <a:prstGeom prst="rect">
            <a:avLst/>
          </a:prstGeom>
        </p:spPr>
      </p:pic>
      <p:cxnSp>
        <p:nvCxnSpPr>
          <p:cNvPr id="12" name="Straight Connector 82">
            <a:extLst>
              <a:ext uri="{FF2B5EF4-FFF2-40B4-BE49-F238E27FC236}">
                <a16:creationId xmlns:a16="http://schemas.microsoft.com/office/drawing/2014/main" id="{A3FAE92D-D7E9-0845-B8D3-709DF9270BFD}"/>
              </a:ext>
            </a:extLst>
          </p:cNvPr>
          <p:cNvCxnSpPr>
            <a:cxnSpLocks/>
          </p:cNvCxnSpPr>
          <p:nvPr/>
        </p:nvCxnSpPr>
        <p:spPr>
          <a:xfrm>
            <a:off x="5674853" y="2295276"/>
            <a:ext cx="0" cy="410612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5">
            <a:extLst>
              <a:ext uri="{FF2B5EF4-FFF2-40B4-BE49-F238E27FC236}">
                <a16:creationId xmlns:a16="http://schemas.microsoft.com/office/drawing/2014/main" id="{BB22181F-88E0-F341-A541-3422814E91E1}"/>
              </a:ext>
            </a:extLst>
          </p:cNvPr>
          <p:cNvSpPr txBox="1"/>
          <p:nvPr/>
        </p:nvSpPr>
        <p:spPr>
          <a:xfrm>
            <a:off x="5866930" y="2295276"/>
            <a:ext cx="522015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Trådlösa</a:t>
            </a:r>
            <a:r>
              <a:rPr lang="da-DK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online </a:t>
            </a:r>
            <a:r>
              <a:rPr lang="da-DK" b="1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dörrbladsläsare</a:t>
            </a:r>
            <a:r>
              <a:rPr lang="da-DK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cylinder och </a:t>
            </a:r>
            <a:r>
              <a:rPr lang="da-DK" b="1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hänglås</a:t>
            </a:r>
            <a:endParaRPr lang="da-DK" sz="14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sz="14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SmartIntego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ansluts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NOX genom en router som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installareras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via det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existerande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Ethernet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nätverket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router kan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styra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dörrar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och det kan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anslutas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routers på en NOX central. 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kan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anslutas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100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nödkort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enhet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vilket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säkrar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optimal flexibilitet både online och offline. 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trådlös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dörr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från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Smartintego styrs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som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ett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vanlig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dörr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NOX, och har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därmed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alla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fördelar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av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ett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integrerat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system. </a:t>
            </a:r>
          </a:p>
          <a:p>
            <a:endParaRPr lang="da-DK" sz="14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96AF876A-16FC-7E48-B404-826FB59AF1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53" y="2477416"/>
            <a:ext cx="2027124" cy="2257154"/>
          </a:xfrm>
          <a:prstGeom prst="rect">
            <a:avLst/>
          </a:prstGeom>
        </p:spPr>
      </p:pic>
      <p:pic>
        <p:nvPicPr>
          <p:cNvPr id="19" name="Billede 11">
            <a:extLst>
              <a:ext uri="{FF2B5EF4-FFF2-40B4-BE49-F238E27FC236}">
                <a16:creationId xmlns:a16="http://schemas.microsoft.com/office/drawing/2014/main" id="{76ECCF96-1F65-C441-AC84-A5E5934AF6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59" y="5573484"/>
            <a:ext cx="1018211" cy="10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41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95681466-2C46-2F4A-B4D0-A102A1FC7418}"/>
              </a:ext>
            </a:extLst>
          </p:cNvPr>
          <p:cNvSpPr/>
          <p:nvPr/>
        </p:nvSpPr>
        <p:spPr>
          <a:xfrm>
            <a:off x="1765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6660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Kortläsare</a:t>
            </a:r>
            <a:endParaRPr lang="da-DK" sz="5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5617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BD48151D-A7FD-4C4D-ADF4-184C3FEBD161}"/>
              </a:ext>
            </a:extLst>
          </p:cNvPr>
          <p:cNvSpPr txBox="1"/>
          <p:nvPr/>
        </p:nvSpPr>
        <p:spPr>
          <a:xfrm>
            <a:off x="838200" y="3562544"/>
            <a:ext cx="75249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Fritt</a:t>
            </a:r>
            <a:r>
              <a:rPr lang="da-DK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 av Wiegand eller OSDP v2 </a:t>
            </a:r>
            <a:r>
              <a:rPr lang="da-DK" b="1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kortläsare</a:t>
            </a:r>
            <a:endParaRPr lang="da-DK" b="1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OSDP </a:t>
            </a: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icke-proprietära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OSDP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kortläsare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kan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anslutas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via NOX CMO modul.</a:t>
            </a:r>
          </a:p>
          <a:p>
            <a:endParaRPr lang="da-DK" sz="1500" b="1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Wiegand</a:t>
            </a: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icke-proprietära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kortläsare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 Wiegand interface kan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anslutas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genom NOX CMU modul. 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QR / Biometri</a:t>
            </a: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ARAS Security har QR-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läsare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handflatsscanning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och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fingeravtrycksläsare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5" name="Bildobjekt 4" descr="En bild som visar dator, skärm, olika, sitter&#10;&#10;Automatiskt genererad beskrivning">
            <a:extLst>
              <a:ext uri="{FF2B5EF4-FFF2-40B4-BE49-F238E27FC236}">
                <a16:creationId xmlns:a16="http://schemas.microsoft.com/office/drawing/2014/main" id="{96B22686-C32E-E040-A666-282DABF6C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9" y="1507759"/>
            <a:ext cx="10970687" cy="1959051"/>
          </a:xfrm>
          <a:prstGeom prst="rect">
            <a:avLst/>
          </a:prstGeom>
        </p:spPr>
      </p:pic>
      <p:pic>
        <p:nvPicPr>
          <p:cNvPr id="13" name="Billede 11">
            <a:extLst>
              <a:ext uri="{FF2B5EF4-FFF2-40B4-BE49-F238E27FC236}">
                <a16:creationId xmlns:a16="http://schemas.microsoft.com/office/drawing/2014/main" id="{1674D23E-ACD6-BA43-B13F-E6FE528570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59" y="5573484"/>
            <a:ext cx="1018211" cy="10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15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6660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Trådlösa</a:t>
            </a:r>
            <a:r>
              <a:rPr lang="da-DK" sz="5000" b="1" dirty="0">
                <a:solidFill>
                  <a:schemeClr val="tx2"/>
                </a:solidFill>
                <a:latin typeface="Canaro SemiBold" panose="00000700000000000000" pitchFamily="50" charset="0"/>
              </a:rPr>
              <a:t> detektorer</a:t>
            </a:r>
            <a:endParaRPr lang="da-DK" sz="5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5617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dobjekt 9">
            <a:extLst>
              <a:ext uri="{FF2B5EF4-FFF2-40B4-BE49-F238E27FC236}">
                <a16:creationId xmlns:a16="http://schemas.microsoft.com/office/drawing/2014/main" id="{C70AC608-16F2-47FD-8331-90351134B4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90" y="2706739"/>
            <a:ext cx="1254989" cy="1456684"/>
          </a:xfrm>
          <a:prstGeom prst="rect">
            <a:avLst/>
          </a:prstGeom>
        </p:spPr>
      </p:pic>
      <p:pic>
        <p:nvPicPr>
          <p:cNvPr id="10" name="Bildobjekt 10">
            <a:extLst>
              <a:ext uri="{FF2B5EF4-FFF2-40B4-BE49-F238E27FC236}">
                <a16:creationId xmlns:a16="http://schemas.microsoft.com/office/drawing/2014/main" id="{8AD499EF-9717-4DC8-AB63-9AC9304119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062" y="4163423"/>
            <a:ext cx="1625373" cy="2448636"/>
          </a:xfrm>
          <a:prstGeom prst="rect">
            <a:avLst/>
          </a:prstGeom>
        </p:spPr>
      </p:pic>
      <p:pic>
        <p:nvPicPr>
          <p:cNvPr id="11" name="Bildobjekt 11">
            <a:extLst>
              <a:ext uri="{FF2B5EF4-FFF2-40B4-BE49-F238E27FC236}">
                <a16:creationId xmlns:a16="http://schemas.microsoft.com/office/drawing/2014/main" id="{392D655F-2CC5-4BFC-B528-30B787328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737" y="2485704"/>
            <a:ext cx="1421380" cy="1898089"/>
          </a:xfrm>
          <a:prstGeom prst="rect">
            <a:avLst/>
          </a:prstGeom>
        </p:spPr>
      </p:pic>
      <p:pic>
        <p:nvPicPr>
          <p:cNvPr id="12" name="Bildobjekt 12">
            <a:extLst>
              <a:ext uri="{FF2B5EF4-FFF2-40B4-BE49-F238E27FC236}">
                <a16:creationId xmlns:a16="http://schemas.microsoft.com/office/drawing/2014/main" id="{A512A33C-D7C2-4555-94F7-B30D7ECEDE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95" y="4525262"/>
            <a:ext cx="1213311" cy="1408307"/>
          </a:xfrm>
          <a:prstGeom prst="rect">
            <a:avLst/>
          </a:prstGeom>
        </p:spPr>
      </p:pic>
      <p:pic>
        <p:nvPicPr>
          <p:cNvPr id="13" name="Bildobjekt 13">
            <a:extLst>
              <a:ext uri="{FF2B5EF4-FFF2-40B4-BE49-F238E27FC236}">
                <a16:creationId xmlns:a16="http://schemas.microsoft.com/office/drawing/2014/main" id="{82D47E7D-CD3C-4347-BEB7-2F6F1227E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8" y="2690875"/>
            <a:ext cx="1577889" cy="1577889"/>
          </a:xfrm>
          <a:prstGeom prst="rect">
            <a:avLst/>
          </a:prstGeom>
        </p:spPr>
      </p:pic>
      <p:cxnSp>
        <p:nvCxnSpPr>
          <p:cNvPr id="14" name="Straight Connector 82">
            <a:extLst>
              <a:ext uri="{FF2B5EF4-FFF2-40B4-BE49-F238E27FC236}">
                <a16:creationId xmlns:a16="http://schemas.microsoft.com/office/drawing/2014/main" id="{80A0B54F-07D4-C544-BB50-775FEE4B9F23}"/>
              </a:ext>
            </a:extLst>
          </p:cNvPr>
          <p:cNvCxnSpPr>
            <a:cxnSpLocks/>
          </p:cNvCxnSpPr>
          <p:nvPr/>
        </p:nvCxnSpPr>
        <p:spPr>
          <a:xfrm>
            <a:off x="5674849" y="2284237"/>
            <a:ext cx="0" cy="410612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7C5695D-8A74-724F-978A-DA6035BBE68A}"/>
              </a:ext>
            </a:extLst>
          </p:cNvPr>
          <p:cNvSpPr txBox="1"/>
          <p:nvPr/>
        </p:nvSpPr>
        <p:spPr>
          <a:xfrm>
            <a:off x="5921020" y="2284237"/>
            <a:ext cx="5220150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Trådlösa</a:t>
            </a:r>
            <a:r>
              <a:rPr lang="da-DK" b="1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sensorer </a:t>
            </a:r>
            <a:r>
              <a:rPr lang="da-DK" b="1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från</a:t>
            </a:r>
            <a:r>
              <a:rPr lang="da-DK" b="1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Paradox </a:t>
            </a:r>
            <a:endParaRPr lang="da-DK" sz="1400" dirty="0">
              <a:solidFill>
                <a:srgbClr val="344B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sz="1500" dirty="0">
              <a:solidFill>
                <a:srgbClr val="344B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Paradox sensorer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kommunicerar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 NOX via en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mottagarmodul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som kopplas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direkt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på NOX bussen. </a:t>
            </a:r>
          </a:p>
          <a:p>
            <a:endParaRPr lang="da-DK" sz="1500" dirty="0">
              <a:solidFill>
                <a:srgbClr val="344B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Möjligheterna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är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många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och de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trådlösa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detektorer kan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kombineras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på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valfritt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sätt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da-DK" sz="1500" dirty="0">
              <a:solidFill>
                <a:srgbClr val="344B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Bland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annat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fås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trådlöse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PIR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rörelsesensorer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rökdetektorer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glaskrossdetektor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och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många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fler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da-DK" sz="14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magnetkontakter, akustisk </a:t>
            </a:r>
            <a:endParaRPr lang="da-DK" sz="1400" dirty="0">
              <a:solidFill>
                <a:srgbClr val="344B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Billede 11">
            <a:extLst>
              <a:ext uri="{FF2B5EF4-FFF2-40B4-BE49-F238E27FC236}">
                <a16:creationId xmlns:a16="http://schemas.microsoft.com/office/drawing/2014/main" id="{4DA394E1-A228-994C-B802-0ACAC6F820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59" y="5573484"/>
            <a:ext cx="1018211" cy="10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89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6660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>
                <a:solidFill>
                  <a:schemeClr val="tx2"/>
                </a:solidFill>
                <a:latin typeface="Canaro SemiBold" panose="00000700000000000000" pitchFamily="50" charset="0"/>
              </a:rPr>
              <a:t>Larmsändare</a:t>
            </a:r>
            <a:endParaRPr lang="da-DK" sz="5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5617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4" name="Straight Connector 82">
            <a:extLst>
              <a:ext uri="{FF2B5EF4-FFF2-40B4-BE49-F238E27FC236}">
                <a16:creationId xmlns:a16="http://schemas.microsoft.com/office/drawing/2014/main" id="{80A0B54F-07D4-C544-BB50-775FEE4B9F23}"/>
              </a:ext>
            </a:extLst>
          </p:cNvPr>
          <p:cNvCxnSpPr>
            <a:cxnSpLocks/>
          </p:cNvCxnSpPr>
          <p:nvPr/>
        </p:nvCxnSpPr>
        <p:spPr>
          <a:xfrm>
            <a:off x="5674849" y="2284237"/>
            <a:ext cx="0" cy="410612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7C5695D-8A74-724F-978A-DA6035BBE68A}"/>
              </a:ext>
            </a:extLst>
          </p:cNvPr>
          <p:cNvSpPr txBox="1"/>
          <p:nvPr/>
        </p:nvSpPr>
        <p:spPr>
          <a:xfrm>
            <a:off x="5921020" y="2284237"/>
            <a:ext cx="52201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Integrerad</a:t>
            </a:r>
            <a:r>
              <a:rPr lang="da-DK" b="1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larmsändare </a:t>
            </a:r>
            <a:r>
              <a:rPr lang="da-DK" b="1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från</a:t>
            </a:r>
            <a:r>
              <a:rPr lang="da-DK" b="1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Dualtech</a:t>
            </a:r>
            <a:endParaRPr lang="da-DK" sz="1400" dirty="0">
              <a:solidFill>
                <a:srgbClr val="344B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sz="1500" dirty="0">
              <a:solidFill>
                <a:srgbClr val="344B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IP-larmsändare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från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Dualtech i Larmklass 2 och 4. Integrationen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gör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larmsändaren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fungerar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som en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osynlig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bro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mellan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NOX och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kontrollcentralen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da-DK" sz="1500" dirty="0">
              <a:solidFill>
                <a:srgbClr val="344B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får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tillgång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Dualtech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EagleEye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 alla funktioner. </a:t>
            </a:r>
          </a:p>
          <a:p>
            <a:endParaRPr lang="da-DK" sz="1500" dirty="0">
              <a:solidFill>
                <a:srgbClr val="344B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Integrationen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gör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behöver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NOX ESP (</a:t>
            </a:r>
            <a:r>
              <a:rPr lang="da-DK" sz="15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larmöverföringsmodul</a:t>
            </a:r>
            <a:r>
              <a:rPr lang="da-DK" sz="15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 </a:t>
            </a:r>
          </a:p>
          <a:p>
            <a:endParaRPr lang="da-DK" sz="1500" dirty="0">
              <a:solidFill>
                <a:srgbClr val="344B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Bildobjekt 5" descr="En bild som visar elektronik, krets&#10;&#10;Automatiskt genererad beskrivning">
            <a:extLst>
              <a:ext uri="{FF2B5EF4-FFF2-40B4-BE49-F238E27FC236}">
                <a16:creationId xmlns:a16="http://schemas.microsoft.com/office/drawing/2014/main" id="{CC0B8E85-BD8F-944A-A091-1FCA0D793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34" y="2135441"/>
            <a:ext cx="4231651" cy="4231651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FBAD91EC-95AE-3A48-A765-088A95221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59" y="5573484"/>
            <a:ext cx="1018211" cy="10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56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6660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Säkerhet</a:t>
            </a:r>
            <a:r>
              <a:rPr lang="da-DK" sz="5000" b="1" dirty="0">
                <a:solidFill>
                  <a:schemeClr val="tx2"/>
                </a:solidFill>
                <a:latin typeface="Canaro SemiBold" panose="00000700000000000000" pitchFamily="50" charset="0"/>
              </a:rPr>
              <a:t> och </a:t>
            </a:r>
            <a:r>
              <a:rPr lang="da-DK" sz="5000" b="1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gränssnitt</a:t>
            </a:r>
            <a:endParaRPr lang="da-DK" sz="5000" dirty="0">
              <a:solidFill>
                <a:schemeClr val="tx2"/>
              </a:solidFill>
              <a:latin typeface="Canaro Bold" panose="00000800000000000000" pitchFamily="50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5617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3682A63-BFD3-47A2-983D-0DAC5164247C}"/>
              </a:ext>
            </a:extLst>
          </p:cNvPr>
          <p:cNvSpPr/>
          <p:nvPr/>
        </p:nvSpPr>
        <p:spPr>
          <a:xfrm>
            <a:off x="5447001" y="2159477"/>
            <a:ext cx="4763586" cy="4443815"/>
          </a:xfrm>
          <a:prstGeom prst="rect">
            <a:avLst/>
          </a:prstGeom>
          <a:noFill/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3B24CD97-ECB2-4F8F-B60C-5B55A0F45353}"/>
              </a:ext>
            </a:extLst>
          </p:cNvPr>
          <p:cNvSpPr txBox="1"/>
          <p:nvPr/>
        </p:nvSpPr>
        <p:spPr>
          <a:xfrm>
            <a:off x="5609045" y="2238806"/>
            <a:ext cx="476358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200" dirty="0">
                <a:solidFill>
                  <a:schemeClr val="tx2"/>
                </a:solidFill>
                <a:latin typeface="Canaro Bold" panose="00000800000000000000" pitchFamily="50" charset="0"/>
              </a:rPr>
              <a:t>SIMS </a:t>
            </a:r>
          </a:p>
          <a:p>
            <a:pPr algn="ctr"/>
            <a:endParaRPr lang="da-DK" sz="2200" dirty="0">
              <a:solidFill>
                <a:schemeClr val="tx2"/>
              </a:solidFill>
              <a:latin typeface="Canaro Bold" panose="00000800000000000000" pitchFamily="50" charset="0"/>
            </a:endParaRPr>
          </a:p>
          <a:p>
            <a:pPr lvl="0"/>
            <a:r>
              <a:rPr lang="da-DK" sz="1600" dirty="0">
                <a:solidFill>
                  <a:schemeClr val="tx2"/>
                </a:solidFill>
                <a:latin typeface="Canaro Book" panose="00000500000000000000" pitchFamily="50" charset="0"/>
              </a:rPr>
              <a:t>• AES 128 vid </a:t>
            </a:r>
            <a:r>
              <a:rPr lang="da-DK" sz="1600" dirty="0" err="1">
                <a:solidFill>
                  <a:schemeClr val="tx2"/>
                </a:solidFill>
                <a:latin typeface="Canaro Book" panose="00000500000000000000" pitchFamily="50" charset="0"/>
              </a:rPr>
              <a:t>nätverkskommunikation</a:t>
            </a:r>
            <a:r>
              <a:rPr lang="da-DK" sz="1600" dirty="0">
                <a:solidFill>
                  <a:schemeClr val="tx2"/>
                </a:solidFill>
                <a:latin typeface="Canaro Book" panose="00000500000000000000" pitchFamily="50" charset="0"/>
              </a:rPr>
              <a:t> </a:t>
            </a:r>
            <a:r>
              <a:rPr lang="da-DK" sz="1600" dirty="0" err="1">
                <a:solidFill>
                  <a:schemeClr val="tx2"/>
                </a:solidFill>
                <a:latin typeface="Canaro Book" panose="00000500000000000000" pitchFamily="50" charset="0"/>
              </a:rPr>
              <a:t>till</a:t>
            </a:r>
            <a:r>
              <a:rPr lang="da-DK" sz="1600" dirty="0">
                <a:solidFill>
                  <a:schemeClr val="tx2"/>
                </a:solidFill>
                <a:latin typeface="Canaro Book" panose="00000500000000000000" pitchFamily="50" charset="0"/>
              </a:rPr>
              <a:t> SIMS klienter. </a:t>
            </a:r>
          </a:p>
          <a:p>
            <a:pPr lvl="0"/>
            <a:endParaRPr lang="da-DK" sz="1600" dirty="0">
              <a:solidFill>
                <a:schemeClr val="tx2"/>
              </a:solidFill>
              <a:latin typeface="Canaro Book" panose="00000500000000000000" pitchFamily="50" charset="0"/>
            </a:endParaRPr>
          </a:p>
          <a:p>
            <a:pPr lvl="0"/>
            <a:r>
              <a:rPr lang="da-DK" sz="1600" dirty="0">
                <a:solidFill>
                  <a:schemeClr val="tx2"/>
                </a:solidFill>
                <a:latin typeface="Canaro Book" panose="00000500000000000000" pitchFamily="50" charset="0"/>
              </a:rPr>
              <a:t>• </a:t>
            </a:r>
            <a:r>
              <a:rPr lang="da-DK" sz="1600" dirty="0" err="1">
                <a:solidFill>
                  <a:schemeClr val="tx2"/>
                </a:solidFill>
                <a:latin typeface="Canaro Book" panose="00000500000000000000" pitchFamily="50" charset="0"/>
              </a:rPr>
              <a:t>Nyttjar</a:t>
            </a:r>
            <a:r>
              <a:rPr lang="da-DK" sz="1600" dirty="0">
                <a:solidFill>
                  <a:schemeClr val="tx2"/>
                </a:solidFill>
                <a:latin typeface="Canaro Book" panose="00000500000000000000" pitchFamily="50" charset="0"/>
              </a:rPr>
              <a:t> ”</a:t>
            </a:r>
            <a:r>
              <a:rPr lang="da-DK" sz="1600" dirty="0" err="1">
                <a:solidFill>
                  <a:schemeClr val="tx2"/>
                </a:solidFill>
                <a:latin typeface="Canaro Book" panose="00000500000000000000" pitchFamily="50" charset="0"/>
              </a:rPr>
              <a:t>Öppen</a:t>
            </a:r>
            <a:r>
              <a:rPr lang="da-DK" sz="1600" dirty="0">
                <a:solidFill>
                  <a:schemeClr val="tx2"/>
                </a:solidFill>
                <a:latin typeface="Canaro Book" panose="00000500000000000000" pitchFamily="50" charset="0"/>
              </a:rPr>
              <a:t>” SQL Datastruktur</a:t>
            </a:r>
          </a:p>
          <a:p>
            <a:pPr lvl="0"/>
            <a:endParaRPr lang="da-DK" sz="1600" dirty="0">
              <a:solidFill>
                <a:schemeClr val="tx2"/>
              </a:solidFill>
              <a:latin typeface="Canaro Book" panose="00000500000000000000" pitchFamily="50" charset="0"/>
            </a:endParaRPr>
          </a:p>
          <a:p>
            <a:pPr lvl="0"/>
            <a:r>
              <a:rPr lang="da-DK" sz="1600" dirty="0">
                <a:solidFill>
                  <a:schemeClr val="tx2"/>
                </a:solidFill>
                <a:latin typeface="Canaro Book" panose="00000500000000000000" pitchFamily="50" charset="0"/>
              </a:rPr>
              <a:t>• </a:t>
            </a:r>
            <a:r>
              <a:rPr lang="da-DK" sz="1600" dirty="0" err="1">
                <a:solidFill>
                  <a:schemeClr val="tx2"/>
                </a:solidFill>
                <a:latin typeface="Canaro Book" panose="00000500000000000000" pitchFamily="50" charset="0"/>
              </a:rPr>
              <a:t>Möjlighet</a:t>
            </a:r>
            <a:r>
              <a:rPr lang="da-DK" sz="1600" dirty="0">
                <a:solidFill>
                  <a:schemeClr val="tx2"/>
                </a:solidFill>
                <a:latin typeface="Canaro Book" panose="00000500000000000000" pitchFamily="50" charset="0"/>
              </a:rPr>
              <a:t> </a:t>
            </a:r>
            <a:r>
              <a:rPr lang="da-DK" sz="1600" dirty="0" err="1">
                <a:solidFill>
                  <a:schemeClr val="tx2"/>
                </a:solidFill>
                <a:latin typeface="Canaro Book" panose="00000500000000000000" pitchFamily="50" charset="0"/>
              </a:rPr>
              <a:t>till</a:t>
            </a:r>
            <a:r>
              <a:rPr lang="da-DK" sz="1600" dirty="0">
                <a:solidFill>
                  <a:schemeClr val="tx2"/>
                </a:solidFill>
                <a:latin typeface="Canaro Book" panose="00000500000000000000" pitchFamily="50" charset="0"/>
              </a:rPr>
              <a:t> integration med MS Active Directory via LDAP och LDAPS. </a:t>
            </a:r>
          </a:p>
          <a:p>
            <a:pPr lvl="0"/>
            <a:endParaRPr lang="da-DK" sz="1600" dirty="0">
              <a:solidFill>
                <a:schemeClr val="tx2"/>
              </a:solidFill>
              <a:latin typeface="Canaro Book" panose="00000500000000000000" pitchFamily="50" charset="0"/>
            </a:endParaRPr>
          </a:p>
          <a:p>
            <a:pPr lvl="0"/>
            <a:r>
              <a:rPr lang="da-DK" sz="1600" dirty="0">
                <a:solidFill>
                  <a:schemeClr val="tx2"/>
                </a:solidFill>
                <a:latin typeface="Canaro Book" panose="00000500000000000000" pitchFamily="50" charset="0"/>
              </a:rPr>
              <a:t>• </a:t>
            </a:r>
            <a:r>
              <a:rPr lang="da-DK" sz="1600" dirty="0" err="1">
                <a:solidFill>
                  <a:schemeClr val="tx2"/>
                </a:solidFill>
                <a:latin typeface="Canaro Book" panose="00000500000000000000" pitchFamily="50" charset="0"/>
              </a:rPr>
              <a:t>Möjlighet</a:t>
            </a:r>
            <a:r>
              <a:rPr lang="da-DK" sz="1600" dirty="0">
                <a:solidFill>
                  <a:schemeClr val="tx2"/>
                </a:solidFill>
                <a:latin typeface="Canaro Book" panose="00000500000000000000" pitchFamily="50" charset="0"/>
              </a:rPr>
              <a:t> </a:t>
            </a:r>
            <a:r>
              <a:rPr lang="da-DK" sz="1600" dirty="0" err="1">
                <a:solidFill>
                  <a:schemeClr val="tx2"/>
                </a:solidFill>
                <a:latin typeface="Canaro Book" panose="00000500000000000000" pitchFamily="50" charset="0"/>
              </a:rPr>
              <a:t>till</a:t>
            </a:r>
            <a:r>
              <a:rPr lang="da-DK" sz="1600" dirty="0">
                <a:solidFill>
                  <a:schemeClr val="tx2"/>
                </a:solidFill>
                <a:latin typeface="Canaro Book" panose="00000500000000000000" pitchFamily="50" charset="0"/>
              </a:rPr>
              <a:t> integration </a:t>
            </a:r>
            <a:r>
              <a:rPr lang="da-DK" sz="1600" dirty="0" err="1">
                <a:solidFill>
                  <a:schemeClr val="tx2"/>
                </a:solidFill>
                <a:latin typeface="Canaro Book" panose="00000500000000000000" pitchFamily="50" charset="0"/>
              </a:rPr>
              <a:t>till</a:t>
            </a:r>
            <a:r>
              <a:rPr lang="da-DK" sz="1600" dirty="0">
                <a:solidFill>
                  <a:schemeClr val="tx2"/>
                </a:solidFill>
                <a:latin typeface="Canaro Book" panose="00000500000000000000" pitchFamily="50" charset="0"/>
              </a:rPr>
              <a:t> MS </a:t>
            </a:r>
            <a:r>
              <a:rPr lang="da-DK" sz="1600" dirty="0" err="1">
                <a:solidFill>
                  <a:schemeClr val="tx2"/>
                </a:solidFill>
                <a:latin typeface="Canaro Book" panose="00000500000000000000" pitchFamily="50" charset="0"/>
              </a:rPr>
              <a:t>Azure</a:t>
            </a:r>
            <a:r>
              <a:rPr lang="da-DK" sz="1600" dirty="0">
                <a:solidFill>
                  <a:schemeClr val="tx2"/>
                </a:solidFill>
                <a:latin typeface="Canaro Book" panose="00000500000000000000" pitchFamily="50" charset="0"/>
              </a:rPr>
              <a:t> Active Directory via LDAPS. </a:t>
            </a:r>
          </a:p>
          <a:p>
            <a:pPr lvl="0"/>
            <a:endParaRPr lang="da-DK" sz="1600" dirty="0">
              <a:solidFill>
                <a:schemeClr val="tx2"/>
              </a:solidFill>
              <a:latin typeface="Canaro Book" panose="00000500000000000000" pitchFamily="50" charset="0"/>
            </a:endParaRPr>
          </a:p>
          <a:p>
            <a:r>
              <a:rPr lang="da-DK" sz="1600" dirty="0">
                <a:solidFill>
                  <a:schemeClr val="tx2"/>
                </a:solidFill>
                <a:latin typeface="Canaro Book" panose="00000500000000000000" pitchFamily="50" charset="0"/>
              </a:rPr>
              <a:t>• </a:t>
            </a:r>
            <a:r>
              <a:rPr lang="da-DK" sz="1600" dirty="0" err="1">
                <a:solidFill>
                  <a:schemeClr val="tx2"/>
                </a:solidFill>
                <a:latin typeface="Canaro Book" panose="00000500000000000000" pitchFamily="50" charset="0"/>
              </a:rPr>
              <a:t>Understöttar</a:t>
            </a:r>
            <a:r>
              <a:rPr lang="da-DK" sz="1600" dirty="0">
                <a:solidFill>
                  <a:schemeClr val="tx2"/>
                </a:solidFill>
                <a:latin typeface="Canaro Book" panose="00000500000000000000" pitchFamily="50" charset="0"/>
              </a:rPr>
              <a:t> SQL och Server på </a:t>
            </a:r>
            <a:r>
              <a:rPr lang="da-DK" sz="1600" dirty="0" err="1">
                <a:solidFill>
                  <a:schemeClr val="tx2"/>
                </a:solidFill>
                <a:latin typeface="Canaro Book" panose="00000500000000000000" pitchFamily="50" charset="0"/>
              </a:rPr>
              <a:t>Azure</a:t>
            </a:r>
            <a:r>
              <a:rPr lang="da-DK" sz="1600" dirty="0">
                <a:solidFill>
                  <a:schemeClr val="tx2"/>
                </a:solidFill>
                <a:latin typeface="Canaro Book" panose="00000500000000000000" pitchFamily="50" charset="0"/>
              </a:rPr>
              <a:t>. </a:t>
            </a:r>
          </a:p>
          <a:p>
            <a:endParaRPr lang="da-DK" sz="1600" dirty="0">
              <a:solidFill>
                <a:schemeClr val="tx2"/>
              </a:solidFill>
              <a:latin typeface="Canaro Book" panose="00000500000000000000" pitchFamily="50" charset="0"/>
            </a:endParaRPr>
          </a:p>
          <a:p>
            <a:r>
              <a:rPr lang="da-DK" sz="1600" dirty="0">
                <a:solidFill>
                  <a:schemeClr val="tx2"/>
                </a:solidFill>
                <a:latin typeface="Canaro Book" panose="00000500000000000000" pitchFamily="50" charset="0"/>
              </a:rPr>
              <a:t>• </a:t>
            </a:r>
            <a:r>
              <a:rPr lang="da-DK" sz="1600" dirty="0" err="1">
                <a:solidFill>
                  <a:schemeClr val="tx2"/>
                </a:solidFill>
                <a:latin typeface="Canaro Book" panose="00000500000000000000" pitchFamily="50" charset="0"/>
              </a:rPr>
              <a:t>AutoUpdate</a:t>
            </a:r>
            <a:r>
              <a:rPr lang="da-DK" sz="1600" dirty="0">
                <a:solidFill>
                  <a:schemeClr val="tx2"/>
                </a:solidFill>
                <a:latin typeface="Canaro Book" panose="00000500000000000000" pitchFamily="50" charset="0"/>
              </a:rPr>
              <a:t> funktion 3’ parts SQL </a:t>
            </a:r>
            <a:r>
              <a:rPr lang="da-DK" sz="1600" dirty="0" err="1">
                <a:solidFill>
                  <a:schemeClr val="tx2"/>
                </a:solidFill>
                <a:latin typeface="Canaro Book" panose="00000500000000000000" pitchFamily="50" charset="0"/>
              </a:rPr>
              <a:t>DB’er</a:t>
            </a:r>
            <a:r>
              <a:rPr lang="da-DK" sz="1600" dirty="0">
                <a:solidFill>
                  <a:schemeClr val="tx2"/>
                </a:solidFill>
                <a:latin typeface="Canaro Book" panose="00000500000000000000" pitchFamily="50" charset="0"/>
              </a:rPr>
              <a:t>. 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73F3F6D0-2AD5-4080-BAAD-5B1AF903E521}"/>
              </a:ext>
            </a:extLst>
          </p:cNvPr>
          <p:cNvSpPr/>
          <p:nvPr/>
        </p:nvSpPr>
        <p:spPr>
          <a:xfrm>
            <a:off x="268358" y="2159477"/>
            <a:ext cx="4763587" cy="4444524"/>
          </a:xfrm>
          <a:prstGeom prst="rect">
            <a:avLst/>
          </a:prstGeom>
          <a:noFill/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18" name="textruta 13">
            <a:extLst>
              <a:ext uri="{FF2B5EF4-FFF2-40B4-BE49-F238E27FC236}">
                <a16:creationId xmlns:a16="http://schemas.microsoft.com/office/drawing/2014/main" id="{17C948DC-9D9F-494D-BC1E-6F9066BB0123}"/>
              </a:ext>
            </a:extLst>
          </p:cNvPr>
          <p:cNvSpPr txBox="1"/>
          <p:nvPr/>
        </p:nvSpPr>
        <p:spPr>
          <a:xfrm>
            <a:off x="384107" y="2238807"/>
            <a:ext cx="461580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200" dirty="0">
                <a:solidFill>
                  <a:schemeClr val="tx2"/>
                </a:solidFill>
                <a:latin typeface="Canaro Bold" panose="00000800000000000000" pitchFamily="50" charset="0"/>
              </a:rPr>
              <a:t>NOX</a:t>
            </a:r>
          </a:p>
          <a:p>
            <a:pPr algn="ctr"/>
            <a:endParaRPr lang="da-DK" sz="2200" dirty="0"/>
          </a:p>
          <a:p>
            <a:pPr lvl="0"/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• AES 256 vid </a:t>
            </a:r>
            <a:r>
              <a:rPr lang="da-DK" sz="1600" dirty="0" err="1">
                <a:solidFill>
                  <a:srgbClr val="344B57"/>
                </a:solidFill>
                <a:latin typeface="Canaro Book" panose="00000500000000000000" pitchFamily="50" charset="0"/>
              </a:rPr>
              <a:t>nätverkskommunikation</a:t>
            </a:r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sz="1600" dirty="0" err="1">
                <a:solidFill>
                  <a:srgbClr val="344B57"/>
                </a:solidFill>
                <a:latin typeface="Canaro Book" panose="00000500000000000000" pitchFamily="50" charset="0"/>
              </a:rPr>
              <a:t>till</a:t>
            </a:r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 SIMS samt Smartphones och PC Control.  </a:t>
            </a:r>
          </a:p>
          <a:p>
            <a:pPr lvl="0"/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</a:p>
          <a:p>
            <a:pPr lvl="0"/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• AES 128 vid OSDP </a:t>
            </a:r>
            <a:r>
              <a:rPr lang="da-DK" sz="1600" dirty="0" err="1">
                <a:solidFill>
                  <a:srgbClr val="344B57"/>
                </a:solidFill>
                <a:latin typeface="Canaro Book" panose="00000500000000000000" pitchFamily="50" charset="0"/>
              </a:rPr>
              <a:t>kortläsare</a:t>
            </a:r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 (tillval).</a:t>
            </a:r>
          </a:p>
          <a:p>
            <a:pPr lvl="0"/>
            <a:endParaRPr lang="da-DK" sz="1600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pPr lvl="0"/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• </a:t>
            </a:r>
            <a:r>
              <a:rPr lang="da-DK" sz="1600" dirty="0" err="1">
                <a:solidFill>
                  <a:srgbClr val="344B57"/>
                </a:solidFill>
                <a:latin typeface="Canaro Book" panose="00000500000000000000" pitchFamily="50" charset="0"/>
              </a:rPr>
              <a:t>Erbjuder</a:t>
            </a:r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 End-to-End kryptering  (OSDP) </a:t>
            </a:r>
          </a:p>
          <a:p>
            <a:pPr lvl="0"/>
            <a:endParaRPr lang="da-DK" sz="1600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pPr lvl="0"/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• Baseret på en </a:t>
            </a:r>
            <a:r>
              <a:rPr lang="da-DK" sz="1600" dirty="0" err="1">
                <a:solidFill>
                  <a:srgbClr val="344B57"/>
                </a:solidFill>
                <a:latin typeface="Canaro Book" panose="00000500000000000000" pitchFamily="50" charset="0"/>
              </a:rPr>
              <a:t>öppen</a:t>
            </a:r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sz="1600" dirty="0" err="1">
                <a:solidFill>
                  <a:srgbClr val="344B57"/>
                </a:solidFill>
                <a:latin typeface="Canaro Book" panose="00000500000000000000" pitchFamily="50" charset="0"/>
              </a:rPr>
              <a:t>plattform</a:t>
            </a:r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</a:p>
          <a:p>
            <a:pPr lvl="0"/>
            <a:endParaRPr lang="da-DK" sz="1600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• SDK eller SSH2 </a:t>
            </a:r>
            <a:r>
              <a:rPr lang="da-DK" sz="1600" dirty="0" err="1">
                <a:solidFill>
                  <a:srgbClr val="344B57"/>
                </a:solidFill>
                <a:latin typeface="Canaro Book" panose="00000500000000000000" pitchFamily="50" charset="0"/>
              </a:rPr>
              <a:t>till</a:t>
            </a:r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sz="1600" dirty="0" err="1">
                <a:solidFill>
                  <a:srgbClr val="344B57"/>
                </a:solidFill>
                <a:latin typeface="Canaro Book" panose="00000500000000000000" pitchFamily="50" charset="0"/>
              </a:rPr>
              <a:t>egenutveckling</a:t>
            </a:r>
            <a:b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</a:br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  (NDA krav) </a:t>
            </a:r>
          </a:p>
          <a:p>
            <a:endParaRPr lang="da-DK" sz="1600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• </a:t>
            </a:r>
            <a:r>
              <a:rPr lang="da-DK" sz="1600" dirty="0" err="1">
                <a:solidFill>
                  <a:srgbClr val="344B57"/>
                </a:solidFill>
                <a:latin typeface="Canaro Book" panose="00000500000000000000" pitchFamily="50" charset="0"/>
              </a:rPr>
              <a:t>Inbyggd</a:t>
            </a:r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sz="1600" dirty="0" err="1">
                <a:solidFill>
                  <a:srgbClr val="344B57"/>
                </a:solidFill>
                <a:latin typeface="Canaro Book" panose="00000500000000000000" pitchFamily="50" charset="0"/>
              </a:rPr>
              <a:t>Modbus</a:t>
            </a:r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 TCP </a:t>
            </a:r>
            <a:r>
              <a:rPr lang="da-DK" sz="1600" dirty="0" err="1">
                <a:solidFill>
                  <a:srgbClr val="344B57"/>
                </a:solidFill>
                <a:latin typeface="Canaro Book" panose="00000500000000000000" pitchFamily="50" charset="0"/>
              </a:rPr>
              <a:t>protokoll</a:t>
            </a:r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sz="1600" dirty="0" err="1">
                <a:solidFill>
                  <a:srgbClr val="344B57"/>
                </a:solidFill>
                <a:latin typeface="Canaro Book" panose="00000500000000000000" pitchFamily="50" charset="0"/>
              </a:rPr>
              <a:t>för</a:t>
            </a:r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 integration </a:t>
            </a:r>
            <a:r>
              <a:rPr lang="da-DK" sz="1600" dirty="0" err="1">
                <a:solidFill>
                  <a:srgbClr val="344B57"/>
                </a:solidFill>
                <a:latin typeface="Canaro Book" panose="00000500000000000000" pitchFamily="50" charset="0"/>
              </a:rPr>
              <a:t>till</a:t>
            </a:r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sz="1600" dirty="0" err="1">
                <a:solidFill>
                  <a:srgbClr val="344B57"/>
                </a:solidFill>
                <a:latin typeface="Canaro Book" panose="00000500000000000000" pitchFamily="50" charset="0"/>
              </a:rPr>
              <a:t>byggnadsautomation</a:t>
            </a:r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.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A824ECE-BDC2-7144-B4EE-2EA7F1381F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59" y="5573484"/>
            <a:ext cx="1018211" cy="10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71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1765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6660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>
                <a:solidFill>
                  <a:schemeClr val="tx2"/>
                </a:solidFill>
                <a:latin typeface="Canaro SemiBold" panose="00000700000000000000" pitchFamily="50" charset="0"/>
              </a:rPr>
              <a:t>Logikprogrammering</a:t>
            </a:r>
            <a:endParaRPr lang="da-DK" sz="5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5617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7" name="Straight Connector 82">
            <a:extLst>
              <a:ext uri="{FF2B5EF4-FFF2-40B4-BE49-F238E27FC236}">
                <a16:creationId xmlns:a16="http://schemas.microsoft.com/office/drawing/2014/main" id="{A9518EA0-7DF8-3748-8F90-9838803C91B3}"/>
              </a:ext>
            </a:extLst>
          </p:cNvPr>
          <p:cNvCxnSpPr>
            <a:cxnSpLocks/>
          </p:cNvCxnSpPr>
          <p:nvPr/>
        </p:nvCxnSpPr>
        <p:spPr>
          <a:xfrm>
            <a:off x="5273138" y="2015322"/>
            <a:ext cx="0" cy="3843842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5">
            <a:extLst>
              <a:ext uri="{FF2B5EF4-FFF2-40B4-BE49-F238E27FC236}">
                <a16:creationId xmlns:a16="http://schemas.microsoft.com/office/drawing/2014/main" id="{044A344E-D1A5-D145-8513-AD1E075C8539}"/>
              </a:ext>
            </a:extLst>
          </p:cNvPr>
          <p:cNvSpPr txBox="1"/>
          <p:nvPr/>
        </p:nvSpPr>
        <p:spPr>
          <a:xfrm>
            <a:off x="5487412" y="2015322"/>
            <a:ext cx="5220150" cy="3934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av de främsta styrkorna i NOX</a:t>
            </a:r>
          </a:p>
          <a:p>
            <a:pPr>
              <a:lnSpc>
                <a:spcPct val="150000"/>
              </a:lnSpc>
            </a:pPr>
            <a:r>
              <a:rPr lang="sv-SE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NOX config kan du anpassa hur alla moduler och funktioner ska fungera. Programmeringen visualiseras grafiskt och formlerna byggs upp med enkla ‘drag and </a:t>
            </a:r>
            <a:r>
              <a:rPr lang="sv-SE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drop</a:t>
            </a:r>
            <a:r>
              <a:rPr lang="sv-SE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verktyg. </a:t>
            </a:r>
          </a:p>
          <a:p>
            <a:pPr>
              <a:lnSpc>
                <a:spcPct val="150000"/>
              </a:lnSpc>
            </a:pPr>
            <a:r>
              <a:rPr lang="sv-SE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 konfigurationer byggs upp genom </a:t>
            </a:r>
            <a:r>
              <a:rPr lang="sv-SE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valmöjligheterna</a:t>
            </a:r>
            <a:r>
              <a:rPr lang="sv-SE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‘</a:t>
            </a:r>
            <a:r>
              <a:rPr lang="sv-SE" sz="1500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sv-SE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’, ‘</a:t>
            </a:r>
            <a:r>
              <a:rPr lang="sv-SE" sz="1500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sv-SE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’, ‘</a:t>
            </a:r>
            <a:r>
              <a:rPr lang="sv-SE" sz="1500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sv-SE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och ‘</a:t>
            </a:r>
            <a:r>
              <a:rPr lang="sv-SE" sz="1500" b="1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</a:t>
            </a:r>
            <a:r>
              <a:rPr lang="sv-SE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’. </a:t>
            </a:r>
          </a:p>
          <a:p>
            <a:pPr>
              <a:lnSpc>
                <a:spcPct val="150000"/>
              </a:lnSpc>
            </a:pPr>
            <a:endParaRPr lang="sv-SE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sv-SE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Vanliga funktioner är larmstyrning, hisstyrning, styrning av siréner. </a:t>
            </a:r>
          </a:p>
          <a:p>
            <a:pPr>
              <a:lnSpc>
                <a:spcPct val="150000"/>
              </a:lnSpc>
            </a:pPr>
            <a:endParaRPr lang="sv-SE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sv-SE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Kundens önskemål är mer relevanta än systemets begränsningar!</a:t>
            </a:r>
          </a:p>
        </p:txBody>
      </p:sp>
      <p:pic>
        <p:nvPicPr>
          <p:cNvPr id="6" name="Bildobjekt 5" descr="En bild som visar håller, hängande, vatten, svart&#10;&#10;Automatiskt genererad beskrivning">
            <a:extLst>
              <a:ext uri="{FF2B5EF4-FFF2-40B4-BE49-F238E27FC236}">
                <a16:creationId xmlns:a16="http://schemas.microsoft.com/office/drawing/2014/main" id="{3B54D721-A17D-7447-B63F-C070C97D7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6" y="1994372"/>
            <a:ext cx="4710439" cy="3976437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9C58D924-D53F-2148-ADA4-18E27F1265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59" y="5573484"/>
            <a:ext cx="1018211" cy="10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72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1765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6660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>
                <a:solidFill>
                  <a:schemeClr val="tx2"/>
                </a:solidFill>
                <a:latin typeface="Canaro SemiBold" panose="00000700000000000000" pitchFamily="50" charset="0"/>
              </a:rPr>
              <a:t>Så </a:t>
            </a:r>
            <a:r>
              <a:rPr lang="da-DK" sz="5000" b="1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här</a:t>
            </a:r>
            <a:r>
              <a:rPr lang="da-DK" sz="5000" b="1" dirty="0">
                <a:solidFill>
                  <a:schemeClr val="tx2"/>
                </a:solidFill>
                <a:latin typeface="Canaro SemiBold" panose="00000700000000000000" pitchFamily="50" charset="0"/>
              </a:rPr>
              <a:t> </a:t>
            </a:r>
            <a:r>
              <a:rPr lang="da-DK" sz="5000" b="1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integrerar</a:t>
            </a:r>
            <a:r>
              <a:rPr lang="da-DK" sz="5000" b="1" dirty="0">
                <a:solidFill>
                  <a:schemeClr val="tx2"/>
                </a:solidFill>
                <a:latin typeface="Canaro SemiBold" panose="00000700000000000000" pitchFamily="50" charset="0"/>
              </a:rPr>
              <a:t> NOX</a:t>
            </a:r>
            <a:endParaRPr lang="da-DK" sz="5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5617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xtruta 7">
            <a:extLst>
              <a:ext uri="{FF2B5EF4-FFF2-40B4-BE49-F238E27FC236}">
                <a16:creationId xmlns:a16="http://schemas.microsoft.com/office/drawing/2014/main" id="{C8433C3A-3531-4D91-98C9-C1F6322ABC99}"/>
              </a:ext>
            </a:extLst>
          </p:cNvPr>
          <p:cNvSpPr txBox="1"/>
          <p:nvPr/>
        </p:nvSpPr>
        <p:spPr>
          <a:xfrm>
            <a:off x="53811" y="1577233"/>
            <a:ext cx="5419745" cy="5875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da-DK" sz="1400" dirty="0">
                <a:solidFill>
                  <a:srgbClr val="344B56"/>
                </a:solidFill>
                <a:latin typeface="Canaro Book" panose="00000500000000000000" pitchFamily="50" charset="0"/>
              </a:rPr>
              <a:t>Open source teknologier</a:t>
            </a:r>
            <a:br>
              <a:rPr lang="da-DK" sz="1400" dirty="0">
                <a:solidFill>
                  <a:srgbClr val="344B56"/>
                </a:solidFill>
                <a:latin typeface="Canaro Book" panose="00000500000000000000" pitchFamily="50" charset="0"/>
              </a:rPr>
            </a:br>
            <a:endParaRPr lang="da-DK" sz="1400" dirty="0">
              <a:solidFill>
                <a:srgbClr val="344B56"/>
              </a:solidFill>
              <a:latin typeface="Canaro Book" panose="00000500000000000000" pitchFamily="50" charset="0"/>
            </a:endParaRPr>
          </a:p>
          <a:p>
            <a:pPr algn="r">
              <a:lnSpc>
                <a:spcPct val="150000"/>
              </a:lnSpc>
            </a:pPr>
            <a:r>
              <a:rPr lang="da-DK" sz="1400" dirty="0">
                <a:solidFill>
                  <a:srgbClr val="344B56"/>
                </a:solidFill>
                <a:latin typeface="Canaro Book" panose="00000500000000000000" pitchFamily="50" charset="0"/>
              </a:rPr>
              <a:t>Via open source </a:t>
            </a:r>
            <a:r>
              <a:rPr lang="da-DK" sz="1400" dirty="0" err="1">
                <a:solidFill>
                  <a:srgbClr val="344B56"/>
                </a:solidFill>
                <a:latin typeface="Canaro Book" panose="00000500000000000000" pitchFamily="50" charset="0"/>
              </a:rPr>
              <a:t>protokoll</a:t>
            </a:r>
            <a:r>
              <a:rPr lang="da-DK" sz="1400" dirty="0">
                <a:solidFill>
                  <a:srgbClr val="344B56"/>
                </a:solidFill>
                <a:latin typeface="Canaro Book" panose="00000500000000000000" pitchFamily="50" charset="0"/>
              </a:rPr>
              <a:t>, SSH (Secure Shell)</a:t>
            </a:r>
          </a:p>
          <a:p>
            <a:pPr algn="r">
              <a:lnSpc>
                <a:spcPct val="150000"/>
              </a:lnSpc>
            </a:pPr>
            <a:endParaRPr lang="da-DK" sz="1400" dirty="0">
              <a:solidFill>
                <a:srgbClr val="344B56"/>
              </a:solidFill>
              <a:latin typeface="Canaro Book" panose="00000500000000000000" pitchFamily="50" charset="0"/>
            </a:endParaRPr>
          </a:p>
          <a:p>
            <a:pPr algn="r">
              <a:lnSpc>
                <a:spcPct val="150000"/>
              </a:lnSpc>
            </a:pPr>
            <a:r>
              <a:rPr lang="da-DK" sz="1400" dirty="0">
                <a:solidFill>
                  <a:srgbClr val="344B56"/>
                </a:solidFill>
                <a:latin typeface="Canaro Book" panose="00000500000000000000" pitchFamily="50" charset="0"/>
              </a:rPr>
              <a:t>Via open source </a:t>
            </a:r>
            <a:r>
              <a:rPr lang="da-DK" sz="1400" dirty="0" err="1">
                <a:solidFill>
                  <a:srgbClr val="344B56"/>
                </a:solidFill>
                <a:latin typeface="Canaro Book" panose="00000500000000000000" pitchFamily="50" charset="0"/>
              </a:rPr>
              <a:t>protokoll</a:t>
            </a:r>
            <a:endParaRPr lang="da-DK" sz="1400" dirty="0">
              <a:solidFill>
                <a:srgbClr val="344B56"/>
              </a:solidFill>
              <a:latin typeface="Canaro Book" panose="00000500000000000000" pitchFamily="50" charset="0"/>
            </a:endParaRPr>
          </a:p>
          <a:p>
            <a:pPr algn="r">
              <a:lnSpc>
                <a:spcPct val="150000"/>
              </a:lnSpc>
            </a:pPr>
            <a:endParaRPr lang="da-DK" sz="1400" dirty="0">
              <a:solidFill>
                <a:srgbClr val="344B56"/>
              </a:solidFill>
              <a:latin typeface="Canaro Book" panose="00000500000000000000" pitchFamily="50" charset="0"/>
            </a:endParaRPr>
          </a:p>
          <a:p>
            <a:pPr algn="r">
              <a:lnSpc>
                <a:spcPct val="150000"/>
              </a:lnSpc>
            </a:pPr>
            <a:r>
              <a:rPr lang="da-DK" sz="1400" dirty="0">
                <a:solidFill>
                  <a:srgbClr val="344B56"/>
                </a:solidFill>
                <a:latin typeface="Canaro Book" panose="00000500000000000000" pitchFamily="50" charset="0"/>
              </a:rPr>
              <a:t>NOX kan ta </a:t>
            </a:r>
            <a:r>
              <a:rPr lang="da-DK" sz="1400" dirty="0" err="1">
                <a:solidFill>
                  <a:srgbClr val="344B56"/>
                </a:solidFill>
                <a:latin typeface="Canaro Book" panose="00000500000000000000" pitchFamily="50" charset="0"/>
              </a:rPr>
              <a:t>emot</a:t>
            </a:r>
            <a:r>
              <a:rPr lang="da-DK" sz="1400" dirty="0">
                <a:solidFill>
                  <a:srgbClr val="344B56"/>
                </a:solidFill>
                <a:latin typeface="Canaro Book" panose="00000500000000000000" pitchFamily="50" charset="0"/>
              </a:rPr>
              <a:t> SNMP </a:t>
            </a:r>
            <a:r>
              <a:rPr lang="da-DK" sz="1400" dirty="0" err="1">
                <a:solidFill>
                  <a:srgbClr val="344B56"/>
                </a:solidFill>
                <a:latin typeface="Canaro Book" panose="00000500000000000000" pitchFamily="50" charset="0"/>
              </a:rPr>
              <a:t>traps</a:t>
            </a:r>
            <a:endParaRPr lang="da-DK" sz="1400" dirty="0">
              <a:solidFill>
                <a:srgbClr val="344B56"/>
              </a:solidFill>
              <a:latin typeface="Canaro Book" panose="00000500000000000000" pitchFamily="50" charset="0"/>
            </a:endParaRPr>
          </a:p>
          <a:p>
            <a:pPr algn="r">
              <a:lnSpc>
                <a:spcPct val="150000"/>
              </a:lnSpc>
            </a:pPr>
            <a:endParaRPr lang="da-DK" sz="1400" dirty="0">
              <a:solidFill>
                <a:srgbClr val="344B56"/>
              </a:solidFill>
              <a:latin typeface="Canaro Book" panose="00000500000000000000" pitchFamily="50" charset="0"/>
            </a:endParaRPr>
          </a:p>
          <a:p>
            <a:pPr algn="r">
              <a:lnSpc>
                <a:spcPct val="150000"/>
              </a:lnSpc>
            </a:pPr>
            <a:r>
              <a:rPr lang="da-DK" sz="1400" dirty="0" err="1">
                <a:solidFill>
                  <a:srgbClr val="344B56"/>
                </a:solidFill>
                <a:latin typeface="Canaro Book" panose="00000500000000000000" pitchFamily="50" charset="0"/>
              </a:rPr>
              <a:t>Modbus</a:t>
            </a:r>
            <a:r>
              <a:rPr lang="da-DK" sz="1400" dirty="0">
                <a:solidFill>
                  <a:srgbClr val="344B56"/>
                </a:solidFill>
                <a:latin typeface="Canaro Book" panose="00000500000000000000" pitchFamily="50" charset="0"/>
              </a:rPr>
              <a:t> TCP/IP integration</a:t>
            </a:r>
          </a:p>
          <a:p>
            <a:pPr algn="r">
              <a:lnSpc>
                <a:spcPct val="150000"/>
              </a:lnSpc>
            </a:pPr>
            <a:endParaRPr lang="da-DK" sz="1400" dirty="0">
              <a:solidFill>
                <a:srgbClr val="344B56"/>
              </a:solidFill>
              <a:latin typeface="Canaro Book" panose="00000500000000000000" pitchFamily="50" charset="0"/>
            </a:endParaRPr>
          </a:p>
          <a:p>
            <a:pPr algn="r">
              <a:lnSpc>
                <a:spcPct val="150000"/>
              </a:lnSpc>
            </a:pPr>
            <a:r>
              <a:rPr lang="da-DK" sz="1400" dirty="0">
                <a:solidFill>
                  <a:srgbClr val="344B56"/>
                </a:solidFill>
                <a:latin typeface="Canaro Book" panose="00000500000000000000" pitchFamily="50" charset="0"/>
              </a:rPr>
              <a:t>Windows applikationer med NOX SDK</a:t>
            </a:r>
          </a:p>
          <a:p>
            <a:pPr algn="r">
              <a:lnSpc>
                <a:spcPct val="150000"/>
              </a:lnSpc>
            </a:pPr>
            <a:r>
              <a:rPr lang="da-DK" sz="1400" dirty="0">
                <a:solidFill>
                  <a:srgbClr val="344B56"/>
                </a:solidFill>
                <a:latin typeface="Canaro Book" panose="00000500000000000000" pitchFamily="50" charset="0"/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da-DK" sz="1400" dirty="0">
                <a:solidFill>
                  <a:srgbClr val="344B56"/>
                </a:solidFill>
                <a:latin typeface="Canaro Book" panose="00000500000000000000" pitchFamily="50" charset="0"/>
              </a:rPr>
              <a:t>ASCII </a:t>
            </a:r>
            <a:r>
              <a:rPr lang="da-DK" sz="1400" dirty="0" err="1">
                <a:solidFill>
                  <a:srgbClr val="344B56"/>
                </a:solidFill>
                <a:latin typeface="Canaro Book" panose="00000500000000000000" pitchFamily="50" charset="0"/>
              </a:rPr>
              <a:t>till</a:t>
            </a:r>
            <a:r>
              <a:rPr lang="da-DK" sz="1400" dirty="0">
                <a:solidFill>
                  <a:srgbClr val="344B56"/>
                </a:solidFill>
                <a:latin typeface="Canaro Book" panose="00000500000000000000" pitchFamily="50" charset="0"/>
              </a:rPr>
              <a:t> CCTV integrationer, KNX m.m. </a:t>
            </a:r>
          </a:p>
          <a:p>
            <a:pPr algn="r">
              <a:lnSpc>
                <a:spcPct val="150000"/>
              </a:lnSpc>
            </a:pPr>
            <a:endParaRPr lang="da-DK" sz="1400" dirty="0">
              <a:solidFill>
                <a:srgbClr val="344B56"/>
              </a:solidFill>
              <a:latin typeface="Canaro Book" panose="00000500000000000000" pitchFamily="50" charset="0"/>
            </a:endParaRPr>
          </a:p>
          <a:p>
            <a:pPr algn="r">
              <a:lnSpc>
                <a:spcPct val="150000"/>
              </a:lnSpc>
            </a:pPr>
            <a:r>
              <a:rPr lang="da-DK" sz="1400" dirty="0">
                <a:solidFill>
                  <a:srgbClr val="344B56"/>
                </a:solidFill>
                <a:latin typeface="Canaro Book" panose="00000500000000000000" pitchFamily="50" charset="0"/>
              </a:rPr>
              <a:t>NOX TIO modul (</a:t>
            </a:r>
            <a:r>
              <a:rPr lang="da-DK" sz="1400" dirty="0" err="1">
                <a:solidFill>
                  <a:srgbClr val="344B56"/>
                </a:solidFill>
                <a:latin typeface="Canaro Book" panose="00000500000000000000" pitchFamily="50" charset="0"/>
              </a:rPr>
              <a:t>text</a:t>
            </a:r>
            <a:r>
              <a:rPr lang="da-DK" sz="1400" dirty="0">
                <a:solidFill>
                  <a:srgbClr val="344B56"/>
                </a:solidFill>
                <a:latin typeface="Canaro Book" panose="00000500000000000000" pitchFamily="50" charset="0"/>
              </a:rPr>
              <a:t>-input-output) - 2-vägs kommunikation </a:t>
            </a:r>
            <a:r>
              <a:rPr lang="da-DK" sz="1400" dirty="0" err="1">
                <a:solidFill>
                  <a:srgbClr val="344B56"/>
                </a:solidFill>
                <a:latin typeface="Canaro Book" panose="00000500000000000000" pitchFamily="50" charset="0"/>
              </a:rPr>
              <a:t>till</a:t>
            </a:r>
            <a:r>
              <a:rPr lang="da-DK" sz="1400" dirty="0">
                <a:solidFill>
                  <a:srgbClr val="344B56"/>
                </a:solidFill>
                <a:latin typeface="Canaro Book" panose="00000500000000000000" pitchFamily="50" charset="0"/>
              </a:rPr>
              <a:t> och </a:t>
            </a:r>
            <a:r>
              <a:rPr lang="da-DK" sz="1400" dirty="0" err="1">
                <a:solidFill>
                  <a:srgbClr val="344B56"/>
                </a:solidFill>
                <a:latin typeface="Canaro Book" panose="00000500000000000000" pitchFamily="50" charset="0"/>
              </a:rPr>
              <a:t>från</a:t>
            </a:r>
            <a:r>
              <a:rPr lang="da-DK" sz="1400" dirty="0">
                <a:solidFill>
                  <a:srgbClr val="344B56"/>
                </a:solidFill>
                <a:latin typeface="Canaro Book" panose="00000500000000000000" pitchFamily="50" charset="0"/>
              </a:rPr>
              <a:t> NOX</a:t>
            </a:r>
          </a:p>
          <a:p>
            <a:pPr algn="r">
              <a:lnSpc>
                <a:spcPct val="150000"/>
              </a:lnSpc>
            </a:pPr>
            <a:endParaRPr lang="da-DK" sz="1400" dirty="0">
              <a:solidFill>
                <a:srgbClr val="344B56"/>
              </a:solidFill>
              <a:latin typeface="Canaro Book" panose="00000500000000000000" pitchFamily="50" charset="0"/>
            </a:endParaRPr>
          </a:p>
          <a:p>
            <a:pPr algn="r">
              <a:lnSpc>
                <a:spcPct val="150000"/>
              </a:lnSpc>
            </a:pPr>
            <a:endParaRPr lang="da-DK" sz="1400" dirty="0">
              <a:solidFill>
                <a:srgbClr val="344B56"/>
              </a:solidFill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ABF7C22-B737-47AE-BCEA-A2D3867AC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854" y="2794900"/>
            <a:ext cx="612401" cy="612401"/>
          </a:xfrm>
          <a:prstGeom prst="rect">
            <a:avLst/>
          </a:prstGeom>
        </p:spPr>
      </p:pic>
      <p:pic>
        <p:nvPicPr>
          <p:cNvPr id="8" name="Bildobjekt 8">
            <a:extLst>
              <a:ext uri="{FF2B5EF4-FFF2-40B4-BE49-F238E27FC236}">
                <a16:creationId xmlns:a16="http://schemas.microsoft.com/office/drawing/2014/main" id="{6194B49E-F13F-40E5-AC70-EBFF1973A8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27" y="2156391"/>
            <a:ext cx="1027445" cy="490605"/>
          </a:xfrm>
          <a:prstGeom prst="rect">
            <a:avLst/>
          </a:prstGeom>
        </p:spPr>
      </p:pic>
      <p:pic>
        <p:nvPicPr>
          <p:cNvPr id="9" name="Bildobjekt 9">
            <a:extLst>
              <a:ext uri="{FF2B5EF4-FFF2-40B4-BE49-F238E27FC236}">
                <a16:creationId xmlns:a16="http://schemas.microsoft.com/office/drawing/2014/main" id="{9F555295-BC2F-4AEB-B551-7D4C53075C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41" y="1474867"/>
            <a:ext cx="1896339" cy="664342"/>
          </a:xfrm>
          <a:prstGeom prst="rect">
            <a:avLst/>
          </a:prstGeom>
        </p:spPr>
      </p:pic>
      <p:pic>
        <p:nvPicPr>
          <p:cNvPr id="10" name="Bildobjekt 10">
            <a:extLst>
              <a:ext uri="{FF2B5EF4-FFF2-40B4-BE49-F238E27FC236}">
                <a16:creationId xmlns:a16="http://schemas.microsoft.com/office/drawing/2014/main" id="{90FC1271-153E-483D-B41A-C1A9486522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331" y="2763664"/>
            <a:ext cx="670760" cy="674875"/>
          </a:xfrm>
          <a:prstGeom prst="rect">
            <a:avLst/>
          </a:prstGeom>
        </p:spPr>
      </p:pic>
      <p:pic>
        <p:nvPicPr>
          <p:cNvPr id="11" name="Bildobjekt 11">
            <a:extLst>
              <a:ext uri="{FF2B5EF4-FFF2-40B4-BE49-F238E27FC236}">
                <a16:creationId xmlns:a16="http://schemas.microsoft.com/office/drawing/2014/main" id="{E3084698-2FF5-4A9A-9138-1EF317A5FD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01" y="2860311"/>
            <a:ext cx="1005854" cy="481578"/>
          </a:xfrm>
          <a:prstGeom prst="rect">
            <a:avLst/>
          </a:prstGeom>
        </p:spPr>
      </p:pic>
      <p:pic>
        <p:nvPicPr>
          <p:cNvPr id="12" name="Bildobjekt 14">
            <a:extLst>
              <a:ext uri="{FF2B5EF4-FFF2-40B4-BE49-F238E27FC236}">
                <a16:creationId xmlns:a16="http://schemas.microsoft.com/office/drawing/2014/main" id="{E78E6DBB-03C6-4CC6-B3F9-AE631CFDAF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253" y="4084408"/>
            <a:ext cx="1350546" cy="430777"/>
          </a:xfrm>
          <a:prstGeom prst="rect">
            <a:avLst/>
          </a:prstGeom>
        </p:spPr>
      </p:pic>
      <p:pic>
        <p:nvPicPr>
          <p:cNvPr id="14" name="Bildobjekt 16">
            <a:extLst>
              <a:ext uri="{FF2B5EF4-FFF2-40B4-BE49-F238E27FC236}">
                <a16:creationId xmlns:a16="http://schemas.microsoft.com/office/drawing/2014/main" id="{D9FA9456-B2DD-450F-80EB-EAA5BD8425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06" y="5521989"/>
            <a:ext cx="1074085" cy="329207"/>
          </a:xfrm>
          <a:prstGeom prst="rect">
            <a:avLst/>
          </a:prstGeom>
        </p:spPr>
      </p:pic>
      <p:pic>
        <p:nvPicPr>
          <p:cNvPr id="16" name="Bildobjekt 17">
            <a:extLst>
              <a:ext uri="{FF2B5EF4-FFF2-40B4-BE49-F238E27FC236}">
                <a16:creationId xmlns:a16="http://schemas.microsoft.com/office/drawing/2014/main" id="{B4C1CA9E-4D96-41E1-B67D-2950321BC1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01" y="2814555"/>
            <a:ext cx="1076930" cy="550703"/>
          </a:xfrm>
          <a:prstGeom prst="rect">
            <a:avLst/>
          </a:prstGeom>
        </p:spPr>
      </p:pic>
      <p:pic>
        <p:nvPicPr>
          <p:cNvPr id="18" name="Bildobjekt 18">
            <a:extLst>
              <a:ext uri="{FF2B5EF4-FFF2-40B4-BE49-F238E27FC236}">
                <a16:creationId xmlns:a16="http://schemas.microsoft.com/office/drawing/2014/main" id="{B12D872C-0BD5-4D7C-BF31-73E29DD294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471" y="2802549"/>
            <a:ext cx="574714" cy="574714"/>
          </a:xfrm>
          <a:prstGeom prst="rect">
            <a:avLst/>
          </a:prstGeom>
        </p:spPr>
      </p:pic>
      <p:cxnSp>
        <p:nvCxnSpPr>
          <p:cNvPr id="17" name="Straight Connector 82">
            <a:extLst>
              <a:ext uri="{FF2B5EF4-FFF2-40B4-BE49-F238E27FC236}">
                <a16:creationId xmlns:a16="http://schemas.microsoft.com/office/drawing/2014/main" id="{CD64FAD5-AE18-1444-9FC2-9A4AAB44CA04}"/>
              </a:ext>
            </a:extLst>
          </p:cNvPr>
          <p:cNvCxnSpPr>
            <a:cxnSpLocks/>
          </p:cNvCxnSpPr>
          <p:nvPr/>
        </p:nvCxnSpPr>
        <p:spPr>
          <a:xfrm>
            <a:off x="5650641" y="1547637"/>
            <a:ext cx="0" cy="5310363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5">
            <a:extLst>
              <a:ext uri="{FF2B5EF4-FFF2-40B4-BE49-F238E27FC236}">
                <a16:creationId xmlns:a16="http://schemas.microsoft.com/office/drawing/2014/main" id="{93A56BF9-516A-7D46-BE8A-6B0DCCAFC1D0}"/>
              </a:ext>
            </a:extLst>
          </p:cNvPr>
          <p:cNvSpPr txBox="1"/>
          <p:nvPr/>
        </p:nvSpPr>
        <p:spPr>
          <a:xfrm>
            <a:off x="5759780" y="5629561"/>
            <a:ext cx="5220150" cy="1111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5000" dirty="0">
                <a:solidFill>
                  <a:srgbClr val="0073B6"/>
                </a:solidFill>
                <a:latin typeface="CHEESE PIZZA" pitchFamily="2" charset="0"/>
                <a:cs typeface="Calibri" panose="020F0502020204030204" pitchFamily="34" charset="0"/>
              </a:rPr>
              <a:t>NOX TIO</a:t>
            </a:r>
          </a:p>
        </p:txBody>
      </p:sp>
      <p:pic>
        <p:nvPicPr>
          <p:cNvPr id="22" name="Bild 21">
            <a:extLst>
              <a:ext uri="{FF2B5EF4-FFF2-40B4-BE49-F238E27FC236}">
                <a16:creationId xmlns:a16="http://schemas.microsoft.com/office/drawing/2014/main" id="{2A131B18-3E57-834D-B8C2-ED2FBB4AC4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75442" y="4592195"/>
            <a:ext cx="841116" cy="841116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2C7EDD70-7168-854B-9058-EA84375C76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45" y="3428771"/>
            <a:ext cx="1770347" cy="665406"/>
          </a:xfrm>
          <a:prstGeom prst="rect">
            <a:avLst/>
          </a:prstGeom>
        </p:spPr>
      </p:pic>
      <p:pic>
        <p:nvPicPr>
          <p:cNvPr id="23" name="Billede 11">
            <a:extLst>
              <a:ext uri="{FF2B5EF4-FFF2-40B4-BE49-F238E27FC236}">
                <a16:creationId xmlns:a16="http://schemas.microsoft.com/office/drawing/2014/main" id="{78FF135A-82E1-9349-9389-68C3D54AA5A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59" y="5573484"/>
            <a:ext cx="1018211" cy="10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82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1765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6660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Axplock</a:t>
            </a:r>
            <a:r>
              <a:rPr lang="da-DK" sz="5000" b="1" dirty="0">
                <a:solidFill>
                  <a:schemeClr val="tx2"/>
                </a:solidFill>
                <a:latin typeface="Canaro SemiBold" panose="00000700000000000000" pitchFamily="50" charset="0"/>
              </a:rPr>
              <a:t> av integrationer</a:t>
            </a:r>
            <a:endParaRPr lang="da-DK" sz="5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5617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782FD9FE-4808-1542-B8E6-C89C05E3A68D}"/>
              </a:ext>
            </a:extLst>
          </p:cNvPr>
          <p:cNvGrpSpPr/>
          <p:nvPr/>
        </p:nvGrpSpPr>
        <p:grpSpPr>
          <a:xfrm>
            <a:off x="1703614" y="2037262"/>
            <a:ext cx="8744529" cy="3853134"/>
            <a:chOff x="938216" y="1957964"/>
            <a:chExt cx="8744529" cy="3853134"/>
          </a:xfrm>
        </p:grpSpPr>
        <p:pic>
          <p:nvPicPr>
            <p:cNvPr id="20" name="Bildobjekt 8">
              <a:extLst>
                <a:ext uri="{FF2B5EF4-FFF2-40B4-BE49-F238E27FC236}">
                  <a16:creationId xmlns:a16="http://schemas.microsoft.com/office/drawing/2014/main" id="{C3455ABF-49AA-B248-AF36-61BD802D6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4707" y="2165920"/>
              <a:ext cx="605514" cy="729928"/>
            </a:xfrm>
            <a:prstGeom prst="rect">
              <a:avLst/>
            </a:prstGeom>
          </p:spPr>
        </p:pic>
        <p:pic>
          <p:nvPicPr>
            <p:cNvPr id="21" name="Bildobjekt 6">
              <a:extLst>
                <a:ext uri="{FF2B5EF4-FFF2-40B4-BE49-F238E27FC236}">
                  <a16:creationId xmlns:a16="http://schemas.microsoft.com/office/drawing/2014/main" id="{97E20C21-FDC9-BA44-AAD5-B1CD4416D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216" y="4664351"/>
              <a:ext cx="2047762" cy="1146747"/>
            </a:xfrm>
            <a:prstGeom prst="rect">
              <a:avLst/>
            </a:prstGeom>
          </p:spPr>
        </p:pic>
        <p:pic>
          <p:nvPicPr>
            <p:cNvPr id="24" name="Bildobjekt 12">
              <a:extLst>
                <a:ext uri="{FF2B5EF4-FFF2-40B4-BE49-F238E27FC236}">
                  <a16:creationId xmlns:a16="http://schemas.microsoft.com/office/drawing/2014/main" id="{DF0CB5F7-F0FF-6F4B-AB02-F9B968EB6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3797" y="3684555"/>
              <a:ext cx="1607333" cy="499968"/>
            </a:xfrm>
            <a:prstGeom prst="rect">
              <a:avLst/>
            </a:prstGeom>
          </p:spPr>
        </p:pic>
        <p:pic>
          <p:nvPicPr>
            <p:cNvPr id="25" name="Bildobjekt 13">
              <a:extLst>
                <a:ext uri="{FF2B5EF4-FFF2-40B4-BE49-F238E27FC236}">
                  <a16:creationId xmlns:a16="http://schemas.microsoft.com/office/drawing/2014/main" id="{8A17082F-2AEE-8248-BEA6-EE856B670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8652" y="3492440"/>
              <a:ext cx="1767030" cy="694504"/>
            </a:xfrm>
            <a:prstGeom prst="rect">
              <a:avLst/>
            </a:prstGeom>
          </p:spPr>
        </p:pic>
        <p:pic>
          <p:nvPicPr>
            <p:cNvPr id="27" name="Bildobjekt 16">
              <a:extLst>
                <a:ext uri="{FF2B5EF4-FFF2-40B4-BE49-F238E27FC236}">
                  <a16:creationId xmlns:a16="http://schemas.microsoft.com/office/drawing/2014/main" id="{687CB11A-CD88-EE47-AC19-F492062C3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2512" y="4939057"/>
              <a:ext cx="2028014" cy="611090"/>
            </a:xfrm>
            <a:prstGeom prst="rect">
              <a:avLst/>
            </a:prstGeom>
          </p:spPr>
        </p:pic>
        <p:pic>
          <p:nvPicPr>
            <p:cNvPr id="28" name="Bildobjekt 4">
              <a:extLst>
                <a:ext uri="{FF2B5EF4-FFF2-40B4-BE49-F238E27FC236}">
                  <a16:creationId xmlns:a16="http://schemas.microsoft.com/office/drawing/2014/main" id="{5BEBCAF3-4E9C-A342-BE58-BE1FAE568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822" y="1957964"/>
              <a:ext cx="1657731" cy="1055151"/>
            </a:xfrm>
            <a:prstGeom prst="rect">
              <a:avLst/>
            </a:prstGeom>
          </p:spPr>
        </p:pic>
        <p:pic>
          <p:nvPicPr>
            <p:cNvPr id="29" name="Bildobjekt 7">
              <a:extLst>
                <a:ext uri="{FF2B5EF4-FFF2-40B4-BE49-F238E27FC236}">
                  <a16:creationId xmlns:a16="http://schemas.microsoft.com/office/drawing/2014/main" id="{CB1F347C-4BA7-D348-BD4F-AC1820F5B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754" y="3534282"/>
              <a:ext cx="1370138" cy="646374"/>
            </a:xfrm>
            <a:prstGeom prst="rect">
              <a:avLst/>
            </a:prstGeom>
          </p:spPr>
        </p:pic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4E2CF0FC-2072-C24E-8157-D65AA7A0F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7016" y="5127347"/>
              <a:ext cx="2835729" cy="373122"/>
            </a:xfrm>
            <a:prstGeom prst="rect">
              <a:avLst/>
            </a:prstGeom>
          </p:spPr>
        </p:pic>
      </p:grpSp>
      <p:pic>
        <p:nvPicPr>
          <p:cNvPr id="18" name="Billede 19">
            <a:extLst>
              <a:ext uri="{FF2B5EF4-FFF2-40B4-BE49-F238E27FC236}">
                <a16:creationId xmlns:a16="http://schemas.microsoft.com/office/drawing/2014/main" id="{758EAD0E-A1C1-4B44-A913-7B750AAC8B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910" y="2392150"/>
            <a:ext cx="2056841" cy="535688"/>
          </a:xfrm>
          <a:prstGeom prst="rect">
            <a:avLst/>
          </a:prstGeom>
        </p:spPr>
      </p:pic>
      <p:pic>
        <p:nvPicPr>
          <p:cNvPr id="19" name="Billede 11">
            <a:extLst>
              <a:ext uri="{FF2B5EF4-FFF2-40B4-BE49-F238E27FC236}">
                <a16:creationId xmlns:a16="http://schemas.microsoft.com/office/drawing/2014/main" id="{420D35A0-0F6B-E14E-B56E-480848D9CC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59" y="5573484"/>
            <a:ext cx="1018211" cy="10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4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-3524" y="2798"/>
            <a:ext cx="12192000" cy="6858000"/>
          </a:xfrm>
          <a:prstGeom prst="rect">
            <a:avLst/>
          </a:prstGeom>
          <a:solidFill>
            <a:srgbClr val="E9E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5617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CED7BE98-2DBF-F94A-BCF4-BCCF4649CE39}"/>
              </a:ext>
            </a:extLst>
          </p:cNvPr>
          <p:cNvCxnSpPr>
            <a:cxnSpLocks/>
          </p:cNvCxnSpPr>
          <p:nvPr/>
        </p:nvCxnSpPr>
        <p:spPr>
          <a:xfrm>
            <a:off x="538914" y="4035152"/>
            <a:ext cx="10870203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 7">
            <a:extLst>
              <a:ext uri="{FF2B5EF4-FFF2-40B4-BE49-F238E27FC236}">
                <a16:creationId xmlns:a16="http://schemas.microsoft.com/office/drawing/2014/main" id="{8BD734E6-A713-CB4F-9562-0E55383DF10F}"/>
              </a:ext>
            </a:extLst>
          </p:cNvPr>
          <p:cNvSpPr/>
          <p:nvPr/>
        </p:nvSpPr>
        <p:spPr>
          <a:xfrm>
            <a:off x="522985" y="3818744"/>
            <a:ext cx="403872" cy="384910"/>
          </a:xfrm>
          <a:prstGeom prst="ellipse">
            <a:avLst/>
          </a:prstGeom>
          <a:solidFill>
            <a:schemeClr val="tx2"/>
          </a:solidFill>
          <a:ln w="412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3B944CA1-3C1D-5149-A774-ED6F8A412AC6}"/>
              </a:ext>
            </a:extLst>
          </p:cNvPr>
          <p:cNvSpPr/>
          <p:nvPr/>
        </p:nvSpPr>
        <p:spPr>
          <a:xfrm>
            <a:off x="11005245" y="3853930"/>
            <a:ext cx="403872" cy="384910"/>
          </a:xfrm>
          <a:prstGeom prst="ellipse">
            <a:avLst/>
          </a:prstGeom>
          <a:solidFill>
            <a:schemeClr val="tx2"/>
          </a:solidFill>
          <a:ln w="412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8F95758B-D69E-714C-96D3-C4EECAFCC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944" y="4407412"/>
            <a:ext cx="2009959" cy="6641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400" b="1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1986       -</a:t>
            </a:r>
            <a:endParaRPr lang="da-DK" sz="1800" b="1" dirty="0">
              <a:solidFill>
                <a:srgbClr val="344B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Pladsholder til indhold 2">
            <a:extLst>
              <a:ext uri="{FF2B5EF4-FFF2-40B4-BE49-F238E27FC236}">
                <a16:creationId xmlns:a16="http://schemas.microsoft.com/office/drawing/2014/main" id="{A8CD2810-1FD8-3341-A4BE-257C5F9CB6C7}"/>
              </a:ext>
            </a:extLst>
          </p:cNvPr>
          <p:cNvSpPr txBox="1">
            <a:spLocks/>
          </p:cNvSpPr>
          <p:nvPr/>
        </p:nvSpPr>
        <p:spPr>
          <a:xfrm>
            <a:off x="10791783" y="4417825"/>
            <a:ext cx="975297" cy="664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endParaRPr lang="da-DK" sz="1800" b="1" dirty="0">
              <a:solidFill>
                <a:srgbClr val="344B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Pladsholder til indhold 2">
            <a:extLst>
              <a:ext uri="{FF2B5EF4-FFF2-40B4-BE49-F238E27FC236}">
                <a16:creationId xmlns:a16="http://schemas.microsoft.com/office/drawing/2014/main" id="{928D3724-6F12-BF49-B512-7BC3CBB20B0E}"/>
              </a:ext>
            </a:extLst>
          </p:cNvPr>
          <p:cNvSpPr txBox="1">
            <a:spLocks/>
          </p:cNvSpPr>
          <p:nvPr/>
        </p:nvSpPr>
        <p:spPr>
          <a:xfrm>
            <a:off x="-119257" y="2885759"/>
            <a:ext cx="1785662" cy="664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a-DK" sz="16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Aras Security Danmark </a:t>
            </a:r>
            <a:r>
              <a:rPr lang="da-DK" sz="16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grundas</a:t>
            </a:r>
            <a:endParaRPr lang="da-DK" sz="16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Pladsholder til indhold 2">
            <a:extLst>
              <a:ext uri="{FF2B5EF4-FFF2-40B4-BE49-F238E27FC236}">
                <a16:creationId xmlns:a16="http://schemas.microsoft.com/office/drawing/2014/main" id="{5FA52404-2605-9C44-91A0-1F050A2906E5}"/>
              </a:ext>
            </a:extLst>
          </p:cNvPr>
          <p:cNvSpPr txBox="1">
            <a:spLocks/>
          </p:cNvSpPr>
          <p:nvPr/>
        </p:nvSpPr>
        <p:spPr>
          <a:xfrm>
            <a:off x="1666405" y="2774359"/>
            <a:ext cx="2114798" cy="664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a-DK" sz="16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Specialiserad</a:t>
            </a:r>
            <a:r>
              <a:rPr lang="da-DK" sz="16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6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distributör</a:t>
            </a:r>
            <a:r>
              <a:rPr lang="da-DK" sz="16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6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inom</a:t>
            </a:r>
            <a:r>
              <a:rPr lang="da-DK" sz="16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passersystem och CCTV </a:t>
            </a:r>
          </a:p>
        </p:txBody>
      </p:sp>
      <p:sp>
        <p:nvSpPr>
          <p:cNvPr id="20" name="Pladsholder til indhold 2">
            <a:extLst>
              <a:ext uri="{FF2B5EF4-FFF2-40B4-BE49-F238E27FC236}">
                <a16:creationId xmlns:a16="http://schemas.microsoft.com/office/drawing/2014/main" id="{428F9310-554C-8E4C-9253-BE0216840A7C}"/>
              </a:ext>
            </a:extLst>
          </p:cNvPr>
          <p:cNvSpPr txBox="1">
            <a:spLocks/>
          </p:cNvSpPr>
          <p:nvPr/>
        </p:nvSpPr>
        <p:spPr>
          <a:xfrm>
            <a:off x="3748118" y="2774359"/>
            <a:ext cx="2293495" cy="664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a-DK" sz="16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NOX </a:t>
            </a:r>
            <a:r>
              <a:rPr lang="da-DK" sz="16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grundas</a:t>
            </a:r>
            <a:r>
              <a:rPr lang="da-DK" sz="16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da-DK" sz="16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samarbete</a:t>
            </a:r>
            <a:r>
              <a:rPr lang="da-DK" sz="16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6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mellan</a:t>
            </a:r>
            <a:r>
              <a:rPr lang="da-DK" sz="16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Danmark och Liechtenstein</a:t>
            </a:r>
          </a:p>
        </p:txBody>
      </p:sp>
      <p:sp>
        <p:nvSpPr>
          <p:cNvPr id="21" name="Pladsholder til indhold 2">
            <a:extLst>
              <a:ext uri="{FF2B5EF4-FFF2-40B4-BE49-F238E27FC236}">
                <a16:creationId xmlns:a16="http://schemas.microsoft.com/office/drawing/2014/main" id="{A984FA2A-4D55-8F46-8762-F3A6E803150E}"/>
              </a:ext>
            </a:extLst>
          </p:cNvPr>
          <p:cNvSpPr txBox="1">
            <a:spLocks/>
          </p:cNvSpPr>
          <p:nvPr/>
        </p:nvSpPr>
        <p:spPr>
          <a:xfrm>
            <a:off x="8231643" y="2870805"/>
            <a:ext cx="2094958" cy="664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a-DK" sz="16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 </a:t>
            </a:r>
            <a:r>
              <a:rPr lang="da-DK" sz="16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första</a:t>
            </a:r>
            <a:r>
              <a:rPr lang="da-DK" sz="16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NOX-</a:t>
            </a:r>
            <a:r>
              <a:rPr lang="da-DK" sz="16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anläggningen</a:t>
            </a:r>
            <a:r>
              <a:rPr lang="da-DK" sz="16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Sverige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da-DK" sz="1600" dirty="0">
              <a:solidFill>
                <a:srgbClr val="344B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Pladsholder til indhold 2">
            <a:extLst>
              <a:ext uri="{FF2B5EF4-FFF2-40B4-BE49-F238E27FC236}">
                <a16:creationId xmlns:a16="http://schemas.microsoft.com/office/drawing/2014/main" id="{F3730DF0-2F84-E349-B9AC-00B99844F5CA}"/>
              </a:ext>
            </a:extLst>
          </p:cNvPr>
          <p:cNvSpPr txBox="1">
            <a:spLocks/>
          </p:cNvSpPr>
          <p:nvPr/>
        </p:nvSpPr>
        <p:spPr>
          <a:xfrm>
            <a:off x="10326601" y="2603055"/>
            <a:ext cx="1857737" cy="1265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a-DK" sz="16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NOX </a:t>
            </a:r>
            <a:r>
              <a:rPr lang="da-DK" sz="16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finns</a:t>
            </a:r>
            <a:r>
              <a:rPr lang="da-DK" sz="16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6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från</a:t>
            </a:r>
            <a:r>
              <a:rPr lang="da-DK" sz="16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Skellefteå </a:t>
            </a:r>
            <a:r>
              <a:rPr lang="da-DK" sz="16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</a:t>
            </a:r>
            <a:r>
              <a:rPr lang="da-DK" sz="16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Ystad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a-DK" sz="16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ARAS Norden </a:t>
            </a:r>
            <a:r>
              <a:rPr lang="da-DK" sz="16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är</a:t>
            </a:r>
            <a:r>
              <a:rPr lang="da-DK" sz="16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 </a:t>
            </a:r>
            <a:r>
              <a:rPr lang="da-DK" sz="16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anställda</a:t>
            </a:r>
            <a:endParaRPr lang="da-DK" sz="1600" dirty="0">
              <a:solidFill>
                <a:srgbClr val="344B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Pladsholder til indhold 2">
            <a:extLst>
              <a:ext uri="{FF2B5EF4-FFF2-40B4-BE49-F238E27FC236}">
                <a16:creationId xmlns:a16="http://schemas.microsoft.com/office/drawing/2014/main" id="{ADCFDC59-511C-2E48-AC48-AF275071B693}"/>
              </a:ext>
            </a:extLst>
          </p:cNvPr>
          <p:cNvSpPr txBox="1">
            <a:spLocks/>
          </p:cNvSpPr>
          <p:nvPr/>
        </p:nvSpPr>
        <p:spPr>
          <a:xfrm>
            <a:off x="8842316" y="4430427"/>
            <a:ext cx="975297" cy="664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</a:t>
            </a:r>
            <a:endParaRPr lang="da-DK" sz="1800" b="1" dirty="0">
              <a:solidFill>
                <a:srgbClr val="344B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Pladsholder til indhold 2">
            <a:extLst>
              <a:ext uri="{FF2B5EF4-FFF2-40B4-BE49-F238E27FC236}">
                <a16:creationId xmlns:a16="http://schemas.microsoft.com/office/drawing/2014/main" id="{DBCE2593-83D8-154A-BD49-086A0F477DF8}"/>
              </a:ext>
            </a:extLst>
          </p:cNvPr>
          <p:cNvSpPr txBox="1">
            <a:spLocks/>
          </p:cNvSpPr>
          <p:nvPr/>
        </p:nvSpPr>
        <p:spPr>
          <a:xfrm>
            <a:off x="4482168" y="4430427"/>
            <a:ext cx="975297" cy="664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2001</a:t>
            </a:r>
            <a:endParaRPr lang="da-DK" sz="1800" b="1" dirty="0">
              <a:solidFill>
                <a:srgbClr val="344B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Pladsholder til indhold 2">
            <a:extLst>
              <a:ext uri="{FF2B5EF4-FFF2-40B4-BE49-F238E27FC236}">
                <a16:creationId xmlns:a16="http://schemas.microsoft.com/office/drawing/2014/main" id="{B17108D8-11A4-994A-8502-794E7B1F7342}"/>
              </a:ext>
            </a:extLst>
          </p:cNvPr>
          <p:cNvSpPr txBox="1">
            <a:spLocks/>
          </p:cNvSpPr>
          <p:nvPr/>
        </p:nvSpPr>
        <p:spPr>
          <a:xfrm>
            <a:off x="2280471" y="4417826"/>
            <a:ext cx="1119597" cy="664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</a:t>
            </a:r>
            <a:endParaRPr lang="da-DK" sz="1800" b="1" dirty="0">
              <a:solidFill>
                <a:srgbClr val="344B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CF9CDB4B-BC76-F94D-AEB9-4108A6CEBE43}"/>
              </a:ext>
            </a:extLst>
          </p:cNvPr>
          <p:cNvSpPr txBox="1">
            <a:spLocks/>
          </p:cNvSpPr>
          <p:nvPr/>
        </p:nvSpPr>
        <p:spPr>
          <a:xfrm>
            <a:off x="6208620" y="2615395"/>
            <a:ext cx="2023023" cy="1010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a-DK" sz="16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Aras Danmark </a:t>
            </a:r>
            <a:r>
              <a:rPr lang="da-DK" sz="16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köper</a:t>
            </a:r>
            <a:r>
              <a:rPr lang="da-DK" sz="16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da-DK" sz="16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nordiska</a:t>
            </a:r>
            <a:r>
              <a:rPr lang="da-DK" sz="16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6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rättigheterna</a:t>
            </a:r>
            <a:r>
              <a:rPr lang="da-DK" sz="16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600" dirty="0" err="1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</a:t>
            </a:r>
            <a:r>
              <a:rPr lang="da-DK" sz="1600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NOX i Skandinavien och Baltikum</a:t>
            </a:r>
          </a:p>
        </p:txBody>
      </p:sp>
      <p:sp>
        <p:nvSpPr>
          <p:cNvPr id="28" name="Pladsholder til indhold 2">
            <a:extLst>
              <a:ext uri="{FF2B5EF4-FFF2-40B4-BE49-F238E27FC236}">
                <a16:creationId xmlns:a16="http://schemas.microsoft.com/office/drawing/2014/main" id="{569F5E8D-E08F-0E47-AA8C-38E70573D8F8}"/>
              </a:ext>
            </a:extLst>
          </p:cNvPr>
          <p:cNvSpPr txBox="1">
            <a:spLocks/>
          </p:cNvSpPr>
          <p:nvPr/>
        </p:nvSpPr>
        <p:spPr>
          <a:xfrm>
            <a:off x="6815589" y="4435349"/>
            <a:ext cx="1205812" cy="664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>
                <a:solidFill>
                  <a:srgbClr val="344B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2007</a:t>
            </a:r>
            <a:endParaRPr lang="da-DK" sz="1800" b="1" dirty="0">
              <a:solidFill>
                <a:srgbClr val="344B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Ellips 29">
            <a:extLst>
              <a:ext uri="{FF2B5EF4-FFF2-40B4-BE49-F238E27FC236}">
                <a16:creationId xmlns:a16="http://schemas.microsoft.com/office/drawing/2014/main" id="{DDC7E72E-01CF-D043-8C2A-8751FB58FA08}"/>
              </a:ext>
            </a:extLst>
          </p:cNvPr>
          <p:cNvSpPr/>
          <p:nvPr/>
        </p:nvSpPr>
        <p:spPr>
          <a:xfrm>
            <a:off x="2590565" y="3913890"/>
            <a:ext cx="264227" cy="250279"/>
          </a:xfrm>
          <a:prstGeom prst="ellipse">
            <a:avLst/>
          </a:prstGeom>
          <a:solidFill>
            <a:schemeClr val="tx2"/>
          </a:solidFill>
          <a:ln w="412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Ellips 30">
            <a:extLst>
              <a:ext uri="{FF2B5EF4-FFF2-40B4-BE49-F238E27FC236}">
                <a16:creationId xmlns:a16="http://schemas.microsoft.com/office/drawing/2014/main" id="{76AFA8B4-8D64-C14A-8B25-CCDB139CBCA2}"/>
              </a:ext>
            </a:extLst>
          </p:cNvPr>
          <p:cNvSpPr/>
          <p:nvPr/>
        </p:nvSpPr>
        <p:spPr>
          <a:xfrm>
            <a:off x="4784626" y="3913890"/>
            <a:ext cx="264227" cy="250279"/>
          </a:xfrm>
          <a:prstGeom prst="ellipse">
            <a:avLst/>
          </a:prstGeom>
          <a:solidFill>
            <a:schemeClr val="tx2"/>
          </a:solidFill>
          <a:ln w="412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Ellips 31">
            <a:extLst>
              <a:ext uri="{FF2B5EF4-FFF2-40B4-BE49-F238E27FC236}">
                <a16:creationId xmlns:a16="http://schemas.microsoft.com/office/drawing/2014/main" id="{2A080B34-D198-2849-A454-A555E0BAAC0B}"/>
              </a:ext>
            </a:extLst>
          </p:cNvPr>
          <p:cNvSpPr/>
          <p:nvPr/>
        </p:nvSpPr>
        <p:spPr>
          <a:xfrm>
            <a:off x="7111445" y="3921245"/>
            <a:ext cx="264227" cy="250279"/>
          </a:xfrm>
          <a:prstGeom prst="ellipse">
            <a:avLst/>
          </a:prstGeom>
          <a:solidFill>
            <a:schemeClr val="tx2"/>
          </a:solidFill>
          <a:ln w="412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Ellips 32">
            <a:extLst>
              <a:ext uri="{FF2B5EF4-FFF2-40B4-BE49-F238E27FC236}">
                <a16:creationId xmlns:a16="http://schemas.microsoft.com/office/drawing/2014/main" id="{29ABB256-6080-2043-9A16-E9EDF732CE22}"/>
              </a:ext>
            </a:extLst>
          </p:cNvPr>
          <p:cNvSpPr/>
          <p:nvPr/>
        </p:nvSpPr>
        <p:spPr>
          <a:xfrm>
            <a:off x="9134818" y="3921627"/>
            <a:ext cx="264227" cy="250279"/>
          </a:xfrm>
          <a:prstGeom prst="ellipse">
            <a:avLst/>
          </a:prstGeom>
          <a:solidFill>
            <a:schemeClr val="tx2"/>
          </a:solidFill>
          <a:ln w="412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1A3E41CD-BC34-6F47-AEDB-439D339BE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319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>
                <a:solidFill>
                  <a:schemeClr val="tx2"/>
                </a:solidFill>
                <a:latin typeface="Canaro SemiBold" panose="00000700000000000000" pitchFamily="50" charset="0"/>
              </a:rPr>
              <a:t>ARAS </a:t>
            </a:r>
            <a:r>
              <a:rPr lang="da-DK" sz="5000" b="1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Historia</a:t>
            </a:r>
            <a:endParaRPr lang="da-DK" sz="4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pic>
        <p:nvPicPr>
          <p:cNvPr id="36" name="Billede 11">
            <a:extLst>
              <a:ext uri="{FF2B5EF4-FFF2-40B4-BE49-F238E27FC236}">
                <a16:creationId xmlns:a16="http://schemas.microsoft.com/office/drawing/2014/main" id="{077CD561-9EB0-A042-B818-9F9E81FAED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59" y="5573484"/>
            <a:ext cx="1018211" cy="10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89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6660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Kameraövervakning</a:t>
            </a:r>
            <a:endParaRPr lang="da-DK" sz="5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5617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2D79F2F-274E-4409-ABD1-48463CE88A5B}"/>
              </a:ext>
            </a:extLst>
          </p:cNvPr>
          <p:cNvSpPr/>
          <p:nvPr/>
        </p:nvSpPr>
        <p:spPr>
          <a:xfrm>
            <a:off x="628650" y="2093083"/>
            <a:ext cx="780415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dirty="0">
                <a:solidFill>
                  <a:srgbClr val="344B57"/>
                </a:solidFill>
                <a:latin typeface="Canaro Bold" panose="00000800000000000000" pitchFamily="50" charset="0"/>
              </a:rPr>
              <a:t>NOX </a:t>
            </a:r>
            <a:r>
              <a:rPr lang="da-DK" sz="2400" dirty="0" err="1">
                <a:solidFill>
                  <a:srgbClr val="344B57"/>
                </a:solidFill>
                <a:latin typeface="Canaro Bold" panose="00000800000000000000" pitchFamily="50" charset="0"/>
              </a:rPr>
              <a:t>är</a:t>
            </a:r>
            <a:r>
              <a:rPr lang="da-DK" sz="2400" dirty="0">
                <a:solidFill>
                  <a:srgbClr val="344B57"/>
                </a:solidFill>
                <a:latin typeface="Canaro Bold" panose="00000800000000000000" pitchFamily="50" charset="0"/>
              </a:rPr>
              <a:t> </a:t>
            </a:r>
            <a:r>
              <a:rPr lang="da-DK" sz="2400" dirty="0" err="1">
                <a:solidFill>
                  <a:srgbClr val="344B57"/>
                </a:solidFill>
                <a:latin typeface="Canaro Bold" panose="00000800000000000000" pitchFamily="50" charset="0"/>
              </a:rPr>
              <a:t>integrerat</a:t>
            </a:r>
            <a:r>
              <a:rPr lang="da-DK" sz="2400" dirty="0">
                <a:solidFill>
                  <a:srgbClr val="344B57"/>
                </a:solidFill>
                <a:latin typeface="Canaro Bold" panose="00000800000000000000" pitchFamily="50" charset="0"/>
              </a:rPr>
              <a:t> med en rad CCTV-</a:t>
            </a:r>
            <a:r>
              <a:rPr lang="da-DK" sz="2400" dirty="0" err="1">
                <a:solidFill>
                  <a:srgbClr val="344B57"/>
                </a:solidFill>
                <a:latin typeface="Canaro Bold" panose="00000800000000000000" pitchFamily="50" charset="0"/>
              </a:rPr>
              <a:t>protokoll</a:t>
            </a:r>
            <a:endParaRPr lang="da-DK" dirty="0">
              <a:solidFill>
                <a:srgbClr val="344B57"/>
              </a:solidFill>
              <a:latin typeface="Canaro Bold" panose="00000800000000000000" pitchFamily="50" charset="0"/>
            </a:endParaRPr>
          </a:p>
          <a:p>
            <a:endParaRPr lang="da-DK" dirty="0">
              <a:solidFill>
                <a:srgbClr val="344B57"/>
              </a:solidFill>
              <a:latin typeface="Canaro Bold" panose="00000800000000000000" pitchFamily="50" charset="0"/>
            </a:endParaRPr>
          </a:p>
          <a:p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Det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finns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många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möjligheter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att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integrera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VMS och CCTV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till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SIMS och NOX.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Exempelvis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kan du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låta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kameror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reagera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på larm, och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registrera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aktivitet på basis av larm. Vid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ett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larm kan du således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skicka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kamerabilder via SMS eller e-mail. </a:t>
            </a:r>
          </a:p>
          <a:p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CCTV integrationer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genomförs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via IP-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förbindelse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.</a:t>
            </a:r>
          </a:p>
          <a:p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I SIMS kan du via loggen se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händelser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och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därigenom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hitta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klipp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från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det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integrerade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kamerasystemet. </a:t>
            </a:r>
          </a:p>
          <a:p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Med Milestone har vi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skapat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en ”Video Wall” funktion som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gör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det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möjligt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att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visa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flera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bilder på en PC-klient. </a:t>
            </a:r>
            <a:endParaRPr lang="da-DK" dirty="0">
              <a:solidFill>
                <a:srgbClr val="344B57"/>
              </a:solidFill>
              <a:latin typeface="Canaro Bold" panose="00000800000000000000" pitchFamily="50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EA9270E1-729E-4AD5-BF30-FFE54E02AF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459" y="5036084"/>
            <a:ext cx="1299642" cy="1299642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820A5B57-D332-48E4-8796-5A55207E4B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750" y="2930802"/>
            <a:ext cx="965400" cy="96540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AF41C4B0-DD8E-41C0-B7B4-D62CCBC12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00" y="2833317"/>
            <a:ext cx="1968378" cy="109245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9512AF5E-1A8F-44AB-B3F4-9C967122F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815" y="5529661"/>
            <a:ext cx="1657663" cy="477292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8B372DE1-5647-4B52-98EF-F57D29D4D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912" y="2156280"/>
            <a:ext cx="2363738" cy="536668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C0876FED-457A-4B89-B6DE-751EDDB528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35" y="4285532"/>
            <a:ext cx="2056841" cy="5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55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6660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>
                <a:solidFill>
                  <a:schemeClr val="tx2"/>
                </a:solidFill>
                <a:latin typeface="Canaro SemiBold" panose="00000700000000000000" pitchFamily="50" charset="0"/>
              </a:rPr>
              <a:t>Print </a:t>
            </a:r>
            <a:r>
              <a:rPr lang="da-DK" sz="5000" b="1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ID-kort</a:t>
            </a:r>
            <a:endParaRPr lang="da-DK" sz="5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5617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2D79F2F-274E-4409-ABD1-48463CE88A5B}"/>
              </a:ext>
            </a:extLst>
          </p:cNvPr>
          <p:cNvSpPr/>
          <p:nvPr/>
        </p:nvSpPr>
        <p:spPr>
          <a:xfrm>
            <a:off x="628650" y="2093083"/>
            <a:ext cx="1111076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dirty="0">
                <a:solidFill>
                  <a:srgbClr val="344B57"/>
                </a:solidFill>
                <a:latin typeface="Canaro Bold" panose="00000800000000000000" pitchFamily="50" charset="0"/>
              </a:rPr>
              <a:t>NOX </a:t>
            </a:r>
            <a:r>
              <a:rPr lang="da-DK" sz="2400" dirty="0" err="1">
                <a:solidFill>
                  <a:srgbClr val="344B57"/>
                </a:solidFill>
                <a:latin typeface="Canaro Bold" panose="00000800000000000000" pitchFamily="50" charset="0"/>
              </a:rPr>
              <a:t>är</a:t>
            </a:r>
            <a:r>
              <a:rPr lang="da-DK" sz="2400" dirty="0">
                <a:solidFill>
                  <a:srgbClr val="344B57"/>
                </a:solidFill>
                <a:latin typeface="Canaro Bold" panose="00000800000000000000" pitchFamily="50" charset="0"/>
              </a:rPr>
              <a:t> </a:t>
            </a:r>
            <a:r>
              <a:rPr lang="da-DK" sz="2400" dirty="0" err="1">
                <a:solidFill>
                  <a:srgbClr val="344B57"/>
                </a:solidFill>
                <a:latin typeface="Canaro Bold" panose="00000800000000000000" pitchFamily="50" charset="0"/>
              </a:rPr>
              <a:t>integrerat</a:t>
            </a:r>
            <a:r>
              <a:rPr lang="da-DK" sz="2400" dirty="0">
                <a:solidFill>
                  <a:srgbClr val="344B57"/>
                </a:solidFill>
                <a:latin typeface="Canaro Bold" panose="00000800000000000000" pitchFamily="50" charset="0"/>
              </a:rPr>
              <a:t> </a:t>
            </a:r>
            <a:r>
              <a:rPr lang="da-DK" sz="2400" dirty="0" err="1">
                <a:solidFill>
                  <a:srgbClr val="344B57"/>
                </a:solidFill>
                <a:latin typeface="Canaro Bold" panose="00000800000000000000" pitchFamily="50" charset="0"/>
              </a:rPr>
              <a:t>medCardExchange</a:t>
            </a:r>
            <a:endParaRPr lang="da-DK" sz="2400" dirty="0">
              <a:solidFill>
                <a:srgbClr val="344B57"/>
              </a:solidFill>
              <a:latin typeface="Canaro Bold" panose="00000800000000000000" pitchFamily="50" charset="0"/>
            </a:endParaRPr>
          </a:p>
          <a:p>
            <a:endParaRPr lang="da-DK" dirty="0">
              <a:solidFill>
                <a:srgbClr val="344B57"/>
              </a:solidFill>
              <a:latin typeface="Canaro Bold" panose="00000800000000000000" pitchFamily="50" charset="0"/>
            </a:endParaRPr>
          </a:p>
          <a:p>
            <a:endParaRPr lang="da-DK" dirty="0">
              <a:solidFill>
                <a:srgbClr val="344B57"/>
              </a:solidFill>
              <a:latin typeface="Canaro Bold" panose="000008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NOX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förenklar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din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ID-kort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produktion genom integration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till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CardExchange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. </a:t>
            </a:r>
            <a:b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</a:br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CardExchange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fungerar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både som stand-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alone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och integreret med NOX.</a:t>
            </a:r>
            <a:b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</a:br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CardExchange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kan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koda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Mifare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, DESfire, HID och magnetkort*. </a:t>
            </a:r>
            <a:b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</a:br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Databaser: MS SQL, MS Access, MySQL, Oracle, DB2*.</a:t>
            </a:r>
            <a:b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</a:br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Användarvänlig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design och layout. </a:t>
            </a:r>
            <a:b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</a:br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Aras Security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säljer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olika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typer av kortprinter som alla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är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kompatibla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med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CardExchange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. </a:t>
            </a:r>
            <a:b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</a:br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* Beror på </a:t>
            </a:r>
            <a:r>
              <a:rPr lang="da-DK" sz="1600" dirty="0" err="1">
                <a:solidFill>
                  <a:srgbClr val="344B57"/>
                </a:solidFill>
                <a:latin typeface="Canaro Book" panose="00000500000000000000" pitchFamily="50" charset="0"/>
              </a:rPr>
              <a:t>typ</a:t>
            </a:r>
            <a:r>
              <a:rPr lang="da-DK" sz="1600" dirty="0">
                <a:solidFill>
                  <a:srgbClr val="344B57"/>
                </a:solidFill>
                <a:latin typeface="Canaro Book" panose="00000500000000000000" pitchFamily="50" charset="0"/>
              </a:rPr>
              <a:t> av licens</a:t>
            </a:r>
          </a:p>
          <a:p>
            <a:endParaRPr lang="da-DK" dirty="0">
              <a:solidFill>
                <a:srgbClr val="344B57"/>
              </a:solidFill>
              <a:latin typeface="Canaro Bold" panose="00000800000000000000" pitchFamily="50" charset="0"/>
            </a:endParaRP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75D731C1-F504-407B-AA05-9F7FD91B5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913" y="1539568"/>
            <a:ext cx="3042505" cy="119581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B529F500-2487-46C7-8AD0-79D8CB968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201" y="3990107"/>
            <a:ext cx="1270007" cy="1120291"/>
          </a:xfrm>
          <a:prstGeom prst="rect">
            <a:avLst/>
          </a:prstGeom>
          <a:effectLst/>
          <a:scene3d>
            <a:camera prst="orthographicFront"/>
            <a:lightRig rig="soft" dir="t"/>
          </a:scene3d>
          <a:sp3d prstMaterial="softEdge"/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DD7A1050-CC72-467E-8837-DD06B2AC2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158" y="3947466"/>
            <a:ext cx="1469260" cy="1331168"/>
          </a:xfrm>
          <a:prstGeom prst="rect">
            <a:avLst/>
          </a:prstGeom>
          <a:effectLst/>
          <a:scene3d>
            <a:camera prst="orthographicFront"/>
            <a:lightRig rig="soft" dir="t"/>
          </a:scene3d>
          <a:sp3d prstMaterial="softEdge"/>
        </p:spPr>
      </p:pic>
    </p:spTree>
    <p:extLst>
      <p:ext uri="{BB962C8B-B14F-4D97-AF65-F5344CB8AC3E}">
        <p14:creationId xmlns:p14="http://schemas.microsoft.com/office/powerpoint/2010/main" val="1918623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6660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Skydd</a:t>
            </a:r>
            <a:r>
              <a:rPr lang="da-DK" sz="5000" dirty="0">
                <a:solidFill>
                  <a:schemeClr val="tx2"/>
                </a:solidFill>
                <a:latin typeface="Canaro SemiBold" panose="00000700000000000000" pitchFamily="50" charset="0"/>
              </a:rPr>
              <a:t> av </a:t>
            </a:r>
            <a:r>
              <a:rPr lang="da-DK" sz="5000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föremål</a:t>
            </a:r>
            <a:endParaRPr lang="da-DK" sz="5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5617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2D79F2F-274E-4409-ABD1-48463CE88A5B}"/>
              </a:ext>
            </a:extLst>
          </p:cNvPr>
          <p:cNvSpPr/>
          <p:nvPr/>
        </p:nvSpPr>
        <p:spPr>
          <a:xfrm>
            <a:off x="628650" y="2093083"/>
            <a:ext cx="1111076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dirty="0">
                <a:solidFill>
                  <a:schemeClr val="tx2"/>
                </a:solidFill>
                <a:latin typeface="Canaro Bold" panose="00000800000000000000" pitchFamily="50" charset="0"/>
              </a:rPr>
              <a:t>NOX </a:t>
            </a:r>
            <a:r>
              <a:rPr lang="da-DK" sz="2400" dirty="0" err="1">
                <a:solidFill>
                  <a:schemeClr val="tx2"/>
                </a:solidFill>
                <a:latin typeface="Canaro Bold" panose="00000800000000000000" pitchFamily="50" charset="0"/>
              </a:rPr>
              <a:t>trådlösa</a:t>
            </a:r>
            <a:r>
              <a:rPr lang="da-DK" sz="2400" dirty="0">
                <a:solidFill>
                  <a:schemeClr val="tx2"/>
                </a:solidFill>
                <a:latin typeface="Canaro Bold" panose="00000800000000000000" pitchFamily="50" charset="0"/>
              </a:rPr>
              <a:t> modul </a:t>
            </a:r>
            <a:r>
              <a:rPr lang="da-DK" sz="2400" dirty="0" err="1">
                <a:solidFill>
                  <a:schemeClr val="tx2"/>
                </a:solidFill>
                <a:latin typeface="Canaro Bold" panose="00000800000000000000" pitchFamily="50" charset="0"/>
              </a:rPr>
              <a:t>till</a:t>
            </a:r>
            <a:r>
              <a:rPr lang="da-DK" sz="2400" dirty="0">
                <a:solidFill>
                  <a:schemeClr val="tx2"/>
                </a:solidFill>
                <a:latin typeface="Canaro Bold" panose="00000800000000000000" pitchFamily="50" charset="0"/>
              </a:rPr>
              <a:t> </a:t>
            </a:r>
            <a:r>
              <a:rPr lang="da-DK" sz="2400" dirty="0" err="1">
                <a:solidFill>
                  <a:schemeClr val="tx2"/>
                </a:solidFill>
                <a:latin typeface="Canaro Bold" panose="00000800000000000000" pitchFamily="50" charset="0"/>
              </a:rPr>
              <a:t>föremålsövervakning</a:t>
            </a:r>
            <a:endParaRPr lang="da-DK" dirty="0">
              <a:solidFill>
                <a:schemeClr val="tx2"/>
              </a:solidFill>
              <a:latin typeface="Canaro Bold" panose="000008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344B57"/>
              </a:solidFill>
              <a:latin typeface="Canaro Bold" panose="000008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rgbClr val="344B57"/>
                </a:solidFill>
                <a:latin typeface="Canaro Book" panose="00000500000000000000" pitchFamily="50" charset="0"/>
              </a:rPr>
              <a:t>NOX TXO V2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innehåller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:</a:t>
            </a:r>
            <a:b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</a:br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Optisk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distans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sensor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Accelerationssensor (vibration)</a:t>
            </a:r>
            <a:b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</a:br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Fukt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- och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temperaturmätning</a:t>
            </a:r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Signaler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från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upp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till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2000 NOX TXO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tas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emot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av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ett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NOX LRG modul.</a:t>
            </a:r>
            <a:endParaRPr lang="da-DK" dirty="0">
              <a:solidFill>
                <a:srgbClr val="344B57"/>
              </a:solidFill>
              <a:latin typeface="Canaro Bold" panose="00000800000000000000" pitchFamily="50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EE7E1D6-EBA8-42DA-8D83-E41B194F1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559" y="2252856"/>
            <a:ext cx="2715732" cy="1812963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35D06E5D-79F0-46A1-9BC0-CB5CFD70B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717" y="4311446"/>
            <a:ext cx="1879415" cy="191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99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6660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Referenser</a:t>
            </a:r>
            <a:endParaRPr lang="da-DK" sz="5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5617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2D79F2F-274E-4409-ABD1-48463CE88A5B}"/>
              </a:ext>
            </a:extLst>
          </p:cNvPr>
          <p:cNvSpPr/>
          <p:nvPr/>
        </p:nvSpPr>
        <p:spPr>
          <a:xfrm>
            <a:off x="628650" y="2093083"/>
            <a:ext cx="111107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dirty="0">
                <a:solidFill>
                  <a:srgbClr val="344B57"/>
                </a:solidFill>
                <a:latin typeface="Canaro Bold" panose="00000800000000000000" pitchFamily="50" charset="0"/>
              </a:rPr>
              <a:t>NOX </a:t>
            </a:r>
            <a:r>
              <a:rPr lang="da-DK" sz="2400" dirty="0" err="1">
                <a:solidFill>
                  <a:srgbClr val="344B57"/>
                </a:solidFill>
                <a:latin typeface="Canaro Bold" panose="00000800000000000000" pitchFamily="50" charset="0"/>
              </a:rPr>
              <a:t>används</a:t>
            </a:r>
            <a:r>
              <a:rPr lang="da-DK" sz="2400" dirty="0">
                <a:solidFill>
                  <a:srgbClr val="344B57"/>
                </a:solidFill>
                <a:latin typeface="Canaro Bold" panose="00000800000000000000" pitchFamily="50" charset="0"/>
              </a:rPr>
              <a:t> av </a:t>
            </a:r>
            <a:r>
              <a:rPr lang="da-DK" sz="2400" dirty="0" err="1">
                <a:solidFill>
                  <a:srgbClr val="344B57"/>
                </a:solidFill>
                <a:latin typeface="Canaro Bold" panose="00000800000000000000" pitchFamily="50" charset="0"/>
              </a:rPr>
              <a:t>stora</a:t>
            </a:r>
            <a:r>
              <a:rPr lang="da-DK" sz="2400" dirty="0">
                <a:solidFill>
                  <a:srgbClr val="344B57"/>
                </a:solidFill>
                <a:latin typeface="Canaro Bold" panose="00000800000000000000" pitchFamily="50" charset="0"/>
              </a:rPr>
              <a:t> som små organisationer! </a:t>
            </a:r>
          </a:p>
          <a:p>
            <a:endParaRPr lang="da-DK" dirty="0">
              <a:solidFill>
                <a:srgbClr val="344B57"/>
              </a:solidFill>
              <a:latin typeface="Canaro Bold" panose="000008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Kommuner 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Ministerier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Industrier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rgbClr val="344B57"/>
                </a:solidFill>
                <a:latin typeface="Canaro Book" panose="00000500000000000000" pitchFamily="50" charset="0"/>
              </a:rPr>
              <a:t>Sjukhus</a:t>
            </a: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Museum 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rgbClr val="344B57"/>
                </a:solidFill>
                <a:latin typeface="Canaro Book" panose="00000500000000000000" pitchFamily="50" charset="0"/>
              </a:rPr>
              <a:t>Militären</a:t>
            </a: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Banker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Arena / event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rgbClr val="344B57"/>
                </a:solidFill>
                <a:latin typeface="Canaro Book" panose="00000500000000000000" pitchFamily="50" charset="0"/>
              </a:rPr>
              <a:t>Detaljhandel</a:t>
            </a: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rgbClr val="344B57"/>
                </a:solidFill>
                <a:latin typeface="Canaro Book" panose="00000500000000000000" pitchFamily="50" charset="0"/>
              </a:rPr>
              <a:t>Bygg</a:t>
            </a: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Energi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Transport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rgbClr val="344B57"/>
                </a:solidFill>
                <a:latin typeface="Canaro Book" panose="00000500000000000000" pitchFamily="50" charset="0"/>
              </a:rPr>
              <a:t>Bostäder</a:t>
            </a: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rgbClr val="344B57"/>
                </a:solidFill>
                <a:latin typeface="Canaro Book" panose="00000500000000000000" pitchFamily="50" charset="0"/>
              </a:rPr>
              <a:t>Skolor</a:t>
            </a: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Universitet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Polisen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rgbClr val="344B57"/>
                </a:solidFill>
                <a:latin typeface="Canaro Book" panose="00000500000000000000" pitchFamily="50" charset="0"/>
              </a:rPr>
              <a:t>Brandväsendet</a:t>
            </a: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 	</a:t>
            </a:r>
            <a:endParaRPr lang="da-DK" dirty="0">
              <a:solidFill>
                <a:srgbClr val="344B57"/>
              </a:solidFill>
              <a:latin typeface="Canaro Bold" panose="00000800000000000000" pitchFamily="50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01E998F-BE51-4AAD-85C5-D5F37B08DE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89" y="3112052"/>
            <a:ext cx="900000" cy="900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9DCCE14-978E-43A7-A459-C10C79788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37" y="4093213"/>
            <a:ext cx="900000" cy="9000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5269839-A71D-4269-8407-43AAF74B46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37" y="5074374"/>
            <a:ext cx="900000" cy="900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5AC47595-5969-472A-B84A-5679EA4734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34" y="3112052"/>
            <a:ext cx="900000" cy="90000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03964437-FFF4-488F-8657-B6CF7305E9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34" y="4093213"/>
            <a:ext cx="900000" cy="900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64107C52-6B94-4931-A87D-56B49BAD8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34" y="5074374"/>
            <a:ext cx="904369" cy="900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FDC280EF-EEFF-419E-B4DD-22ECAFE51F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79" y="3112052"/>
            <a:ext cx="900000" cy="900000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FEB25402-EAB3-4911-8D47-BE7ABCC7FD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79" y="4093213"/>
            <a:ext cx="900000" cy="900000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31CFB1BF-9C05-4BE8-936C-90FEF098CC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79" y="5074374"/>
            <a:ext cx="900000" cy="900000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514FA4F8-5D4C-492C-9CE8-6B6C6BADB0F5}"/>
              </a:ext>
            </a:extLst>
          </p:cNvPr>
          <p:cNvSpPr txBox="1"/>
          <p:nvPr/>
        </p:nvSpPr>
        <p:spPr>
          <a:xfrm>
            <a:off x="7289432" y="2876330"/>
            <a:ext cx="3177472" cy="35394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NOX </a:t>
            </a:r>
            <a:r>
              <a:rPr lang="da-DK" sz="1400" dirty="0" err="1">
                <a:solidFill>
                  <a:srgbClr val="344B57"/>
                </a:solidFill>
                <a:latin typeface="Canaro Book" panose="00000500000000000000" pitchFamily="50" charset="0"/>
              </a:rPr>
              <a:t>är</a:t>
            </a: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sz="1400" dirty="0" err="1">
                <a:solidFill>
                  <a:srgbClr val="344B57"/>
                </a:solidFill>
                <a:latin typeface="Canaro Book" panose="00000500000000000000" pitchFamily="50" charset="0"/>
              </a:rPr>
              <a:t>godkänt</a:t>
            </a: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 och </a:t>
            </a:r>
            <a:r>
              <a:rPr lang="da-DK" sz="1400" dirty="0" err="1">
                <a:solidFill>
                  <a:srgbClr val="344B57"/>
                </a:solidFill>
                <a:latin typeface="Canaro Book" panose="00000500000000000000" pitchFamily="50" charset="0"/>
              </a:rPr>
              <a:t>registrerat</a:t>
            </a: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 som </a:t>
            </a:r>
            <a:r>
              <a:rPr lang="da-DK" sz="1400" dirty="0" err="1">
                <a:solidFill>
                  <a:srgbClr val="344B57"/>
                </a:solidFill>
                <a:latin typeface="Canaro Book" panose="00000500000000000000" pitchFamily="50" charset="0"/>
              </a:rPr>
              <a:t>ett</a:t>
            </a: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sz="1400" u="sng" dirty="0">
                <a:solidFill>
                  <a:srgbClr val="344B57"/>
                </a:solidFill>
                <a:latin typeface="Canaro Book" panose="00000500000000000000" pitchFamily="50" charset="0"/>
              </a:rPr>
              <a:t>EN-50131</a:t>
            </a: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sz="1400" dirty="0" err="1">
                <a:solidFill>
                  <a:srgbClr val="344B57"/>
                </a:solidFill>
                <a:latin typeface="Canaro Book" panose="00000500000000000000" pitchFamily="50" charset="0"/>
              </a:rPr>
              <a:t>klass</a:t>
            </a: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 3</a:t>
            </a:r>
            <a:r>
              <a:rPr lang="da-DK" sz="1400" u="sng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sz="1400" dirty="0" err="1">
                <a:solidFill>
                  <a:srgbClr val="344B57"/>
                </a:solidFill>
                <a:latin typeface="Canaro Book" panose="00000500000000000000" pitchFamily="50" charset="0"/>
              </a:rPr>
              <a:t>kombinerad</a:t>
            </a: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sz="1400" dirty="0" err="1">
                <a:solidFill>
                  <a:srgbClr val="344B57"/>
                </a:solidFill>
                <a:latin typeface="Canaro Book" panose="00000500000000000000" pitchFamily="50" charset="0"/>
              </a:rPr>
              <a:t>säkerhetssystem</a:t>
            </a: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: Danmark:  F&amp;P</a:t>
            </a:r>
          </a:p>
          <a:p>
            <a:pPr marL="285750" indent="-285750">
              <a:buFontTx/>
              <a:buChar char="-"/>
            </a:pP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Norge:	       FG</a:t>
            </a:r>
          </a:p>
          <a:p>
            <a:pPr marL="285750" indent="-285750">
              <a:buFontTx/>
              <a:buChar char="-"/>
            </a:pP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Sverige:     SBSC</a:t>
            </a:r>
          </a:p>
          <a:p>
            <a:pPr marL="285750" indent="-285750">
              <a:buFontTx/>
              <a:buChar char="-"/>
            </a:pP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Tyskland:   </a:t>
            </a:r>
            <a:r>
              <a:rPr lang="da-DK" sz="1400" dirty="0" err="1">
                <a:solidFill>
                  <a:srgbClr val="344B57"/>
                </a:solidFill>
                <a:latin typeface="Canaro Book" panose="00000500000000000000" pitchFamily="50" charset="0"/>
              </a:rPr>
              <a:t>VdS</a:t>
            </a:r>
            <a:r>
              <a:rPr lang="da-DK" sz="1400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21" name="Billede 20">
            <a:extLst>
              <a:ext uri="{FF2B5EF4-FFF2-40B4-BE49-F238E27FC236}">
                <a16:creationId xmlns:a16="http://schemas.microsoft.com/office/drawing/2014/main" id="{D348C13B-4028-4B12-B742-91419889BD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64" y="5134001"/>
            <a:ext cx="458017" cy="566332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B0381C5C-6CBF-4D21-ABBB-10BE8D1977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884" y="5223910"/>
            <a:ext cx="1368107" cy="465156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0383A0F0-0F89-4731-BAB4-E094F26F81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76" y="5110415"/>
            <a:ext cx="462104" cy="569136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C48DDBBA-7CD4-4D7F-B96F-887502B2A4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293" y="5871599"/>
            <a:ext cx="510204" cy="510204"/>
          </a:xfrm>
          <a:prstGeom prst="rect">
            <a:avLst/>
          </a:prstGeom>
        </p:spPr>
      </p:pic>
      <p:pic>
        <p:nvPicPr>
          <p:cNvPr id="25" name="Billede 11">
            <a:extLst>
              <a:ext uri="{FF2B5EF4-FFF2-40B4-BE49-F238E27FC236}">
                <a16:creationId xmlns:a16="http://schemas.microsoft.com/office/drawing/2014/main" id="{83368669-0360-C745-9443-8C438C075E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59" y="5573484"/>
            <a:ext cx="1018211" cy="10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57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09644E1-DF20-7D42-929E-0ADA59E10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4561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Tack</a:t>
            </a:r>
            <a:r>
              <a:rPr lang="da-DK" sz="5000" b="1" dirty="0">
                <a:solidFill>
                  <a:schemeClr val="tx2"/>
                </a:solidFill>
                <a:latin typeface="Canaro SemiBold" panose="00000700000000000000" pitchFamily="50" charset="0"/>
              </a:rPr>
              <a:t>!</a:t>
            </a:r>
            <a:endParaRPr lang="da-DK" sz="5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sp>
        <p:nvSpPr>
          <p:cNvPr id="10" name="Ligebenet trekant 3">
            <a:extLst>
              <a:ext uri="{FF2B5EF4-FFF2-40B4-BE49-F238E27FC236}">
                <a16:creationId xmlns:a16="http://schemas.microsoft.com/office/drawing/2014/main" id="{67BFC94C-19D0-5641-B6C5-E5C106F5C1F1}"/>
              </a:ext>
            </a:extLst>
          </p:cNvPr>
          <p:cNvSpPr/>
          <p:nvPr/>
        </p:nvSpPr>
        <p:spPr>
          <a:xfrm rot="5400000">
            <a:off x="-202527" y="2744072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1">
            <a:extLst>
              <a:ext uri="{FF2B5EF4-FFF2-40B4-BE49-F238E27FC236}">
                <a16:creationId xmlns:a16="http://schemas.microsoft.com/office/drawing/2014/main" id="{0DB8E8CB-A71D-2241-ABE6-46ED084256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59" y="5573484"/>
            <a:ext cx="1018211" cy="10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32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04319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>
                <a:solidFill>
                  <a:schemeClr val="tx2"/>
                </a:solidFill>
                <a:latin typeface="Canaro SemiBold" panose="00000700000000000000" pitchFamily="50" charset="0"/>
              </a:rPr>
              <a:t>Organisation </a:t>
            </a:r>
            <a:endParaRPr lang="da-DK" sz="4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5617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46" name="Group 1">
            <a:extLst>
              <a:ext uri="{FF2B5EF4-FFF2-40B4-BE49-F238E27FC236}">
                <a16:creationId xmlns:a16="http://schemas.microsoft.com/office/drawing/2014/main" id="{62065DB0-9683-7A44-8714-1A98AD8338D7}"/>
              </a:ext>
            </a:extLst>
          </p:cNvPr>
          <p:cNvGrpSpPr/>
          <p:nvPr/>
        </p:nvGrpSpPr>
        <p:grpSpPr>
          <a:xfrm>
            <a:off x="1225825" y="2600774"/>
            <a:ext cx="2023213" cy="2514595"/>
            <a:chOff x="1630806" y="4525599"/>
            <a:chExt cx="3802876" cy="3824582"/>
          </a:xfrm>
        </p:grpSpPr>
        <p:cxnSp>
          <p:nvCxnSpPr>
            <p:cNvPr id="47" name="Straight Connector 81">
              <a:extLst>
                <a:ext uri="{FF2B5EF4-FFF2-40B4-BE49-F238E27FC236}">
                  <a16:creationId xmlns:a16="http://schemas.microsoft.com/office/drawing/2014/main" id="{700E3238-6FD6-A84A-A4A9-DC5D729F814E}"/>
                </a:ext>
              </a:extLst>
            </p:cNvPr>
            <p:cNvCxnSpPr/>
            <p:nvPr/>
          </p:nvCxnSpPr>
          <p:spPr>
            <a:xfrm>
              <a:off x="5433682" y="4525599"/>
              <a:ext cx="0" cy="356471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30">
              <a:extLst>
                <a:ext uri="{FF2B5EF4-FFF2-40B4-BE49-F238E27FC236}">
                  <a16:creationId xmlns:a16="http://schemas.microsoft.com/office/drawing/2014/main" id="{F20E7F52-8AC5-2443-96A0-A3FCC55BBA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0806" y="6243668"/>
              <a:ext cx="3560551" cy="2106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r>
                <a:rPr lang="sv-SE" sz="1200" b="1" dirty="0">
                  <a:solidFill>
                    <a:srgbClr val="344B56"/>
                  </a:solidFill>
                  <a:latin typeface="Lato Regular"/>
                  <a:ea typeface="Open Sans Light" panose="020B0306030504020204" pitchFamily="34" charset="0"/>
                  <a:cs typeface="Lato Regular"/>
                </a:rPr>
                <a:t>ARAS Security</a:t>
              </a:r>
              <a:r>
                <a:rPr lang="sv-SE" sz="1200" dirty="0">
                  <a:solidFill>
                    <a:srgbClr val="344B56"/>
                  </a:solidFill>
                  <a:latin typeface="Lato Regular"/>
                  <a:ea typeface="Open Sans Light" panose="020B0306030504020204" pitchFamily="34" charset="0"/>
                  <a:cs typeface="Lato Regular"/>
                </a:rPr>
                <a:t> har ett brett team av utvecklare med specialisering i SQL, XML, JSON, PHP, SSH, Visual studio / NOX SDK / Windows, ASCII och </a:t>
              </a:r>
              <a:r>
                <a:rPr lang="sv-SE" sz="1200" dirty="0" err="1">
                  <a:solidFill>
                    <a:srgbClr val="344B56"/>
                  </a:solidFill>
                  <a:latin typeface="Lato Regular"/>
                  <a:ea typeface="Open Sans Light" panose="020B0306030504020204" pitchFamily="34" charset="0"/>
                  <a:cs typeface="Lato Regular"/>
                </a:rPr>
                <a:t>Modbus</a:t>
              </a:r>
              <a:r>
                <a:rPr lang="sv-SE" sz="1200" dirty="0">
                  <a:solidFill>
                    <a:srgbClr val="344B56"/>
                  </a:solidFill>
                  <a:latin typeface="Lato Regular"/>
                  <a:ea typeface="Open Sans Light" panose="020B0306030504020204" pitchFamily="34" charset="0"/>
                  <a:cs typeface="Lato Regular"/>
                </a:rPr>
                <a:t>.  </a:t>
              </a:r>
              <a:endParaRPr lang="en-US" sz="1200" dirty="0">
                <a:solidFill>
                  <a:srgbClr val="344B56"/>
                </a:solidFill>
                <a:latin typeface="Lato Light"/>
                <a:ea typeface="Open Sans Light" panose="020B0306030504020204" pitchFamily="34" charset="0"/>
                <a:cs typeface="Lato Light"/>
              </a:endParaRPr>
            </a:p>
          </p:txBody>
        </p:sp>
        <p:sp>
          <p:nvSpPr>
            <p:cNvPr id="49" name="TextBox 31">
              <a:extLst>
                <a:ext uri="{FF2B5EF4-FFF2-40B4-BE49-F238E27FC236}">
                  <a16:creationId xmlns:a16="http://schemas.microsoft.com/office/drawing/2014/main" id="{0B0BAFD7-C65A-EC4B-B049-A090F255EA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2020" y="5184576"/>
              <a:ext cx="2887074" cy="87716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d-ID" sz="225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Utveckling</a:t>
              </a:r>
              <a:endParaRPr lang="id-ID" sz="2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50" name="Rounded Rectangle 87">
              <a:extLst>
                <a:ext uri="{FF2B5EF4-FFF2-40B4-BE49-F238E27FC236}">
                  <a16:creationId xmlns:a16="http://schemas.microsoft.com/office/drawing/2014/main" id="{F4A6C94B-2381-1C41-98EA-5435A4A1B8B9}"/>
                </a:ext>
              </a:extLst>
            </p:cNvPr>
            <p:cNvSpPr/>
            <p:nvPr/>
          </p:nvSpPr>
          <p:spPr>
            <a:xfrm>
              <a:off x="1729969" y="6047811"/>
              <a:ext cx="3044831" cy="3291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/>
              <a:endParaRPr lang="bg-BG" sz="900"/>
            </a:p>
          </p:txBody>
        </p:sp>
      </p:grpSp>
      <p:grpSp>
        <p:nvGrpSpPr>
          <p:cNvPr id="52" name="Group 5">
            <a:extLst>
              <a:ext uri="{FF2B5EF4-FFF2-40B4-BE49-F238E27FC236}">
                <a16:creationId xmlns:a16="http://schemas.microsoft.com/office/drawing/2014/main" id="{CF504132-F346-834A-9CD3-C44CCF3A2BEE}"/>
              </a:ext>
            </a:extLst>
          </p:cNvPr>
          <p:cNvGrpSpPr/>
          <p:nvPr/>
        </p:nvGrpSpPr>
        <p:grpSpPr>
          <a:xfrm>
            <a:off x="5790527" y="2603605"/>
            <a:ext cx="2246623" cy="2684709"/>
            <a:chOff x="10210723" y="4529906"/>
            <a:chExt cx="4222801" cy="4083316"/>
          </a:xfrm>
        </p:grpSpPr>
        <p:sp>
          <p:nvSpPr>
            <p:cNvPr id="53" name="TextBox 30">
              <a:extLst>
                <a:ext uri="{FF2B5EF4-FFF2-40B4-BE49-F238E27FC236}">
                  <a16:creationId xmlns:a16="http://schemas.microsoft.com/office/drawing/2014/main" id="{2F4B97EA-574C-DE48-86E9-47700153F3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00546" y="6225843"/>
              <a:ext cx="3692133" cy="2387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Vi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på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b="1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ARAS Security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står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alltid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redo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att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räkna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på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projekt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.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För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integration och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utvecklingsprojekt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ger vi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alltid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projektplan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och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pris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.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Efterfrågas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vårt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deltagande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i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möte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med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kund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eller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annan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part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är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vi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även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med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där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. </a:t>
              </a:r>
            </a:p>
          </p:txBody>
        </p:sp>
        <p:sp>
          <p:nvSpPr>
            <p:cNvPr id="54" name="TextBox 31">
              <a:extLst>
                <a:ext uri="{FF2B5EF4-FFF2-40B4-BE49-F238E27FC236}">
                  <a16:creationId xmlns:a16="http://schemas.microsoft.com/office/drawing/2014/main" id="{B543786A-75E9-274F-94EE-8FBE2DA92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10723" y="5209196"/>
              <a:ext cx="3876445" cy="877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d-ID" sz="225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Projektledning</a:t>
              </a:r>
              <a:endParaRPr lang="id-ID" sz="2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55" name="Rounded Rectangle 91">
              <a:extLst>
                <a:ext uri="{FF2B5EF4-FFF2-40B4-BE49-F238E27FC236}">
                  <a16:creationId xmlns:a16="http://schemas.microsoft.com/office/drawing/2014/main" id="{72D3381D-4782-5D48-95C9-7569960409CB}"/>
                </a:ext>
              </a:extLst>
            </p:cNvPr>
            <p:cNvSpPr/>
            <p:nvPr/>
          </p:nvSpPr>
          <p:spPr>
            <a:xfrm>
              <a:off x="10614998" y="6049632"/>
              <a:ext cx="3044831" cy="3291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/>
              <a:endParaRPr lang="bg-BG" sz="900"/>
            </a:p>
          </p:txBody>
        </p:sp>
        <p:cxnSp>
          <p:nvCxnSpPr>
            <p:cNvPr id="56" name="Straight Connector 31">
              <a:extLst>
                <a:ext uri="{FF2B5EF4-FFF2-40B4-BE49-F238E27FC236}">
                  <a16:creationId xmlns:a16="http://schemas.microsoft.com/office/drawing/2014/main" id="{1E3F4DAA-56F9-EA4A-AF6B-D34BD274E32F}"/>
                </a:ext>
              </a:extLst>
            </p:cNvPr>
            <p:cNvCxnSpPr/>
            <p:nvPr/>
          </p:nvCxnSpPr>
          <p:spPr>
            <a:xfrm>
              <a:off x="14433524" y="4529906"/>
              <a:ext cx="0" cy="356471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10">
            <a:extLst>
              <a:ext uri="{FF2B5EF4-FFF2-40B4-BE49-F238E27FC236}">
                <a16:creationId xmlns:a16="http://schemas.microsoft.com/office/drawing/2014/main" id="{9CF05138-3CF0-9745-AF32-232935FBE597}"/>
              </a:ext>
            </a:extLst>
          </p:cNvPr>
          <p:cNvGrpSpPr/>
          <p:nvPr/>
        </p:nvGrpSpPr>
        <p:grpSpPr>
          <a:xfrm>
            <a:off x="8369070" y="2603605"/>
            <a:ext cx="2023213" cy="2514594"/>
            <a:chOff x="15057409" y="4529906"/>
            <a:chExt cx="3802876" cy="3824579"/>
          </a:xfrm>
        </p:grpSpPr>
        <p:cxnSp>
          <p:nvCxnSpPr>
            <p:cNvPr id="59" name="Straight Connector 22">
              <a:extLst>
                <a:ext uri="{FF2B5EF4-FFF2-40B4-BE49-F238E27FC236}">
                  <a16:creationId xmlns:a16="http://schemas.microsoft.com/office/drawing/2014/main" id="{3D028D40-A938-BF45-B21A-A72459E329E7}"/>
                </a:ext>
              </a:extLst>
            </p:cNvPr>
            <p:cNvCxnSpPr/>
            <p:nvPr/>
          </p:nvCxnSpPr>
          <p:spPr>
            <a:xfrm>
              <a:off x="18860285" y="4529906"/>
              <a:ext cx="0" cy="356471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30">
              <a:extLst>
                <a:ext uri="{FF2B5EF4-FFF2-40B4-BE49-F238E27FC236}">
                  <a16:creationId xmlns:a16="http://schemas.microsoft.com/office/drawing/2014/main" id="{3F66E06A-3609-F146-B7F7-D4EF6384B3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57409" y="6247973"/>
              <a:ext cx="3591368" cy="210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Med lager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i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Köpenhamn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står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vi redo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att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skicka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din order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samma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dag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som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beställning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senast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kl 13. Vid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avtal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kan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vi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lagerföra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specifika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produkter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till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kunder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med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större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projekt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. </a:t>
              </a:r>
            </a:p>
          </p:txBody>
        </p:sp>
        <p:sp>
          <p:nvSpPr>
            <p:cNvPr id="61" name="TextBox 31">
              <a:extLst>
                <a:ext uri="{FF2B5EF4-FFF2-40B4-BE49-F238E27FC236}">
                  <a16:creationId xmlns:a16="http://schemas.microsoft.com/office/drawing/2014/main" id="{B58B0FD8-C771-2E48-A03C-D1B18BDF1F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83463" y="5188884"/>
              <a:ext cx="2177392" cy="87716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d-ID" sz="22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Logistik</a:t>
              </a:r>
            </a:p>
          </p:txBody>
        </p:sp>
        <p:sp>
          <p:nvSpPr>
            <p:cNvPr id="62" name="Rounded Rectangle 26">
              <a:extLst>
                <a:ext uri="{FF2B5EF4-FFF2-40B4-BE49-F238E27FC236}">
                  <a16:creationId xmlns:a16="http://schemas.microsoft.com/office/drawing/2014/main" id="{54F5DCCF-6862-5E48-9D46-FCEDFDA82B87}"/>
                </a:ext>
              </a:extLst>
            </p:cNvPr>
            <p:cNvSpPr/>
            <p:nvPr/>
          </p:nvSpPr>
          <p:spPr>
            <a:xfrm>
              <a:off x="15156572" y="6052118"/>
              <a:ext cx="3044831" cy="3291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/>
              <a:endParaRPr lang="bg-BG" sz="900"/>
            </a:p>
          </p:txBody>
        </p:sp>
      </p:grpSp>
      <p:grpSp>
        <p:nvGrpSpPr>
          <p:cNvPr id="64" name="Group 4">
            <a:extLst>
              <a:ext uri="{FF2B5EF4-FFF2-40B4-BE49-F238E27FC236}">
                <a16:creationId xmlns:a16="http://schemas.microsoft.com/office/drawing/2014/main" id="{4BF88F79-7B9D-E04E-9835-8BF9026D30B7}"/>
              </a:ext>
            </a:extLst>
          </p:cNvPr>
          <p:cNvGrpSpPr/>
          <p:nvPr/>
        </p:nvGrpSpPr>
        <p:grpSpPr>
          <a:xfrm>
            <a:off x="3578667" y="2600775"/>
            <a:ext cx="2030701" cy="2687442"/>
            <a:chOff x="6053260" y="4525599"/>
            <a:chExt cx="3816950" cy="4087473"/>
          </a:xfrm>
        </p:grpSpPr>
        <p:cxnSp>
          <p:nvCxnSpPr>
            <p:cNvPr id="65" name="Straight Connector 82">
              <a:extLst>
                <a:ext uri="{FF2B5EF4-FFF2-40B4-BE49-F238E27FC236}">
                  <a16:creationId xmlns:a16="http://schemas.microsoft.com/office/drawing/2014/main" id="{844383D9-BDA4-4946-A947-7D9438210D2E}"/>
                </a:ext>
              </a:extLst>
            </p:cNvPr>
            <p:cNvCxnSpPr/>
            <p:nvPr/>
          </p:nvCxnSpPr>
          <p:spPr>
            <a:xfrm>
              <a:off x="9870210" y="4525599"/>
              <a:ext cx="0" cy="356471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30">
              <a:extLst>
                <a:ext uri="{FF2B5EF4-FFF2-40B4-BE49-F238E27FC236}">
                  <a16:creationId xmlns:a16="http://schemas.microsoft.com/office/drawing/2014/main" id="{1D35E38A-C3B7-C343-97DA-2C90B3B0E9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3260" y="6225693"/>
              <a:ext cx="3549636" cy="2387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r>
                <a:rPr lang="en-US" sz="1200" b="1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ARAS Security 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har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idag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8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supporttekniker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på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NOX. Med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starka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relationer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till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kunderna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och en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snabb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,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kompetent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support,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säkrar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ARAS en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stabil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tillväxt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med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trogna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kunder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. All support </a:t>
              </a:r>
              <a:r>
                <a:rPr lang="en-US" sz="1200" dirty="0" err="1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är</a:t>
              </a:r>
              <a:r>
                <a:rPr lang="en-US" sz="1200" dirty="0">
                  <a:solidFill>
                    <a:srgbClr val="344B56"/>
                  </a:solidFill>
                  <a:latin typeface="Lato Light"/>
                  <a:ea typeface="Open Sans Light" panose="020B0306030504020204" pitchFamily="34" charset="0"/>
                  <a:cs typeface="Lato Light"/>
                </a:rPr>
                <a:t> gratis.  </a:t>
              </a:r>
            </a:p>
          </p:txBody>
        </p:sp>
        <p:sp>
          <p:nvSpPr>
            <p:cNvPr id="67" name="TextBox 31">
              <a:extLst>
                <a:ext uri="{FF2B5EF4-FFF2-40B4-BE49-F238E27FC236}">
                  <a16:creationId xmlns:a16="http://schemas.microsoft.com/office/drawing/2014/main" id="{13A43D51-A2A0-AD44-AF32-6CD25C4840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3220" y="5209196"/>
              <a:ext cx="2289730" cy="877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d-ID" sz="225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Support</a:t>
              </a:r>
              <a:endParaRPr lang="id-ID" sz="2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68" name="Rounded Rectangle 89">
              <a:extLst>
                <a:ext uri="{FF2B5EF4-FFF2-40B4-BE49-F238E27FC236}">
                  <a16:creationId xmlns:a16="http://schemas.microsoft.com/office/drawing/2014/main" id="{03543E44-979F-0441-9E69-5C1112CCB122}"/>
                </a:ext>
              </a:extLst>
            </p:cNvPr>
            <p:cNvSpPr/>
            <p:nvPr/>
          </p:nvSpPr>
          <p:spPr>
            <a:xfrm>
              <a:off x="6136386" y="6049632"/>
              <a:ext cx="3044831" cy="3291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/>
              <a:endParaRPr lang="bg-BG" sz="900"/>
            </a:p>
          </p:txBody>
        </p:sp>
      </p:grpSp>
      <p:sp>
        <p:nvSpPr>
          <p:cNvPr id="71" name="Freeform 429">
            <a:extLst>
              <a:ext uri="{FF2B5EF4-FFF2-40B4-BE49-F238E27FC236}">
                <a16:creationId xmlns:a16="http://schemas.microsoft.com/office/drawing/2014/main" id="{28E86A6C-43E5-DC41-8D8E-E944361D0248}"/>
              </a:ext>
            </a:extLst>
          </p:cNvPr>
          <p:cNvSpPr>
            <a:spLocks noChangeArrowheads="1"/>
          </p:cNvSpPr>
          <p:nvPr/>
        </p:nvSpPr>
        <p:spPr bwMode="auto">
          <a:xfrm rot="16826293">
            <a:off x="6400733" y="2343950"/>
            <a:ext cx="604253" cy="600078"/>
          </a:xfrm>
          <a:custGeom>
            <a:avLst/>
            <a:gdLst>
              <a:gd name="T0" fmla="*/ 1162 w 1230"/>
              <a:gd name="T1" fmla="*/ 383 h 1221"/>
              <a:gd name="T2" fmla="*/ 1112 w 1230"/>
              <a:gd name="T3" fmla="*/ 433 h 1221"/>
              <a:gd name="T4" fmla="*/ 794 w 1230"/>
              <a:gd name="T5" fmla="*/ 116 h 1221"/>
              <a:gd name="T6" fmla="*/ 844 w 1230"/>
              <a:gd name="T7" fmla="*/ 57 h 1221"/>
              <a:gd name="T8" fmla="*/ 1061 w 1230"/>
              <a:gd name="T9" fmla="*/ 57 h 1221"/>
              <a:gd name="T10" fmla="*/ 1162 w 1230"/>
              <a:gd name="T11" fmla="*/ 166 h 1221"/>
              <a:gd name="T12" fmla="*/ 1162 w 1230"/>
              <a:gd name="T13" fmla="*/ 383 h 1221"/>
              <a:gd name="T14" fmla="*/ 418 w 1230"/>
              <a:gd name="T15" fmla="*/ 1019 h 1221"/>
              <a:gd name="T16" fmla="*/ 418 w 1230"/>
              <a:gd name="T17" fmla="*/ 1077 h 1221"/>
              <a:gd name="T18" fmla="*/ 468 w 1230"/>
              <a:gd name="T19" fmla="*/ 1077 h 1221"/>
              <a:gd name="T20" fmla="*/ 1061 w 1230"/>
              <a:gd name="T21" fmla="*/ 484 h 1221"/>
              <a:gd name="T22" fmla="*/ 1003 w 1230"/>
              <a:gd name="T23" fmla="*/ 433 h 1221"/>
              <a:gd name="T24" fmla="*/ 418 w 1230"/>
              <a:gd name="T25" fmla="*/ 1019 h 1221"/>
              <a:gd name="T26" fmla="*/ 150 w 1230"/>
              <a:gd name="T27" fmla="*/ 751 h 1221"/>
              <a:gd name="T28" fmla="*/ 150 w 1230"/>
              <a:gd name="T29" fmla="*/ 810 h 1221"/>
              <a:gd name="T30" fmla="*/ 209 w 1230"/>
              <a:gd name="T31" fmla="*/ 810 h 1221"/>
              <a:gd name="T32" fmla="*/ 794 w 1230"/>
              <a:gd name="T33" fmla="*/ 216 h 1221"/>
              <a:gd name="T34" fmla="*/ 735 w 1230"/>
              <a:gd name="T35" fmla="*/ 166 h 1221"/>
              <a:gd name="T36" fmla="*/ 150 w 1230"/>
              <a:gd name="T37" fmla="*/ 751 h 1221"/>
              <a:gd name="T38" fmla="*/ 844 w 1230"/>
              <a:gd name="T39" fmla="*/ 275 h 1221"/>
              <a:gd name="T40" fmla="*/ 259 w 1230"/>
              <a:gd name="T41" fmla="*/ 860 h 1221"/>
              <a:gd name="T42" fmla="*/ 259 w 1230"/>
              <a:gd name="T43" fmla="*/ 969 h 1221"/>
              <a:gd name="T44" fmla="*/ 367 w 1230"/>
              <a:gd name="T45" fmla="*/ 969 h 1221"/>
              <a:gd name="T46" fmla="*/ 953 w 1230"/>
              <a:gd name="T47" fmla="*/ 383 h 1221"/>
              <a:gd name="T48" fmla="*/ 844 w 1230"/>
              <a:gd name="T49" fmla="*/ 275 h 1221"/>
              <a:gd name="T50" fmla="*/ 367 w 1230"/>
              <a:gd name="T51" fmla="*/ 1127 h 1221"/>
              <a:gd name="T52" fmla="*/ 334 w 1230"/>
              <a:gd name="T53" fmla="*/ 1061 h 1221"/>
              <a:gd name="T54" fmla="*/ 309 w 1230"/>
              <a:gd name="T55" fmla="*/ 1061 h 1221"/>
              <a:gd name="T56" fmla="*/ 209 w 1230"/>
              <a:gd name="T57" fmla="*/ 1019 h 1221"/>
              <a:gd name="T58" fmla="*/ 158 w 1230"/>
              <a:gd name="T59" fmla="*/ 910 h 1221"/>
              <a:gd name="T60" fmla="*/ 167 w 1230"/>
              <a:gd name="T61" fmla="*/ 893 h 1221"/>
              <a:gd name="T62" fmla="*/ 100 w 1230"/>
              <a:gd name="T63" fmla="*/ 860 h 1221"/>
              <a:gd name="T64" fmla="*/ 92 w 1230"/>
              <a:gd name="T65" fmla="*/ 852 h 1221"/>
              <a:gd name="T66" fmla="*/ 0 w 1230"/>
              <a:gd name="T67" fmla="*/ 1220 h 1221"/>
              <a:gd name="T68" fmla="*/ 367 w 1230"/>
              <a:gd name="T69" fmla="*/ 1127 h 1221"/>
              <a:gd name="T70" fmla="*/ 367 w 1230"/>
              <a:gd name="T71" fmla="*/ 1127 h 1221"/>
              <a:gd name="T72" fmla="*/ 367 w 1230"/>
              <a:gd name="T73" fmla="*/ 1127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30" h="1221">
                <a:moveTo>
                  <a:pt x="1162" y="383"/>
                </a:moveTo>
                <a:cubicBezTo>
                  <a:pt x="1112" y="433"/>
                  <a:pt x="1112" y="433"/>
                  <a:pt x="1112" y="433"/>
                </a:cubicBezTo>
                <a:cubicBezTo>
                  <a:pt x="794" y="116"/>
                  <a:pt x="794" y="116"/>
                  <a:pt x="794" y="116"/>
                </a:cubicBezTo>
                <a:cubicBezTo>
                  <a:pt x="844" y="57"/>
                  <a:pt x="844" y="57"/>
                  <a:pt x="844" y="57"/>
                </a:cubicBezTo>
                <a:cubicBezTo>
                  <a:pt x="903" y="0"/>
                  <a:pt x="1003" y="0"/>
                  <a:pt x="1061" y="57"/>
                </a:cubicBezTo>
                <a:cubicBezTo>
                  <a:pt x="1162" y="166"/>
                  <a:pt x="1162" y="166"/>
                  <a:pt x="1162" y="166"/>
                </a:cubicBezTo>
                <a:cubicBezTo>
                  <a:pt x="1229" y="225"/>
                  <a:pt x="1229" y="325"/>
                  <a:pt x="1162" y="383"/>
                </a:cubicBezTo>
                <a:close/>
                <a:moveTo>
                  <a:pt x="418" y="1019"/>
                </a:moveTo>
                <a:cubicBezTo>
                  <a:pt x="401" y="1035"/>
                  <a:pt x="401" y="1061"/>
                  <a:pt x="418" y="1077"/>
                </a:cubicBezTo>
                <a:cubicBezTo>
                  <a:pt x="434" y="1086"/>
                  <a:pt x="459" y="1086"/>
                  <a:pt x="468" y="1077"/>
                </a:cubicBezTo>
                <a:cubicBezTo>
                  <a:pt x="1061" y="484"/>
                  <a:pt x="1061" y="484"/>
                  <a:pt x="1061" y="484"/>
                </a:cubicBezTo>
                <a:cubicBezTo>
                  <a:pt x="1003" y="433"/>
                  <a:pt x="1003" y="433"/>
                  <a:pt x="1003" y="433"/>
                </a:cubicBezTo>
                <a:lnTo>
                  <a:pt x="418" y="1019"/>
                </a:lnTo>
                <a:close/>
                <a:moveTo>
                  <a:pt x="150" y="751"/>
                </a:moveTo>
                <a:cubicBezTo>
                  <a:pt x="133" y="768"/>
                  <a:pt x="133" y="793"/>
                  <a:pt x="150" y="810"/>
                </a:cubicBezTo>
                <a:cubicBezTo>
                  <a:pt x="167" y="818"/>
                  <a:pt x="192" y="818"/>
                  <a:pt x="209" y="810"/>
                </a:cubicBezTo>
                <a:cubicBezTo>
                  <a:pt x="794" y="216"/>
                  <a:pt x="794" y="216"/>
                  <a:pt x="794" y="216"/>
                </a:cubicBezTo>
                <a:cubicBezTo>
                  <a:pt x="735" y="166"/>
                  <a:pt x="735" y="166"/>
                  <a:pt x="735" y="166"/>
                </a:cubicBezTo>
                <a:lnTo>
                  <a:pt x="150" y="751"/>
                </a:lnTo>
                <a:close/>
                <a:moveTo>
                  <a:pt x="844" y="275"/>
                </a:moveTo>
                <a:cubicBezTo>
                  <a:pt x="259" y="860"/>
                  <a:pt x="259" y="860"/>
                  <a:pt x="259" y="860"/>
                </a:cubicBezTo>
                <a:cubicBezTo>
                  <a:pt x="225" y="893"/>
                  <a:pt x="225" y="935"/>
                  <a:pt x="259" y="969"/>
                </a:cubicBezTo>
                <a:cubicBezTo>
                  <a:pt x="284" y="994"/>
                  <a:pt x="334" y="994"/>
                  <a:pt x="367" y="969"/>
                </a:cubicBezTo>
                <a:cubicBezTo>
                  <a:pt x="953" y="383"/>
                  <a:pt x="953" y="383"/>
                  <a:pt x="953" y="383"/>
                </a:cubicBezTo>
                <a:lnTo>
                  <a:pt x="844" y="275"/>
                </a:lnTo>
                <a:close/>
                <a:moveTo>
                  <a:pt x="367" y="1127"/>
                </a:moveTo>
                <a:cubicBezTo>
                  <a:pt x="351" y="1111"/>
                  <a:pt x="343" y="1086"/>
                  <a:pt x="334" y="1061"/>
                </a:cubicBezTo>
                <a:cubicBezTo>
                  <a:pt x="326" y="1061"/>
                  <a:pt x="317" y="1061"/>
                  <a:pt x="309" y="1061"/>
                </a:cubicBezTo>
                <a:cubicBezTo>
                  <a:pt x="276" y="1061"/>
                  <a:pt x="234" y="1052"/>
                  <a:pt x="209" y="1019"/>
                </a:cubicBezTo>
                <a:cubicBezTo>
                  <a:pt x="175" y="994"/>
                  <a:pt x="158" y="952"/>
                  <a:pt x="158" y="910"/>
                </a:cubicBezTo>
                <a:cubicBezTo>
                  <a:pt x="158" y="910"/>
                  <a:pt x="158" y="902"/>
                  <a:pt x="167" y="893"/>
                </a:cubicBezTo>
                <a:cubicBezTo>
                  <a:pt x="142" y="885"/>
                  <a:pt x="117" y="877"/>
                  <a:pt x="100" y="860"/>
                </a:cubicBezTo>
                <a:lnTo>
                  <a:pt x="92" y="852"/>
                </a:lnTo>
                <a:cubicBezTo>
                  <a:pt x="0" y="1220"/>
                  <a:pt x="0" y="1220"/>
                  <a:pt x="0" y="1220"/>
                </a:cubicBezTo>
                <a:cubicBezTo>
                  <a:pt x="367" y="1127"/>
                  <a:pt x="367" y="1127"/>
                  <a:pt x="367" y="1127"/>
                </a:cubicBezTo>
                <a:close/>
                <a:moveTo>
                  <a:pt x="367" y="1127"/>
                </a:moveTo>
                <a:lnTo>
                  <a:pt x="367" y="1127"/>
                </a:lnTo>
                <a:close/>
              </a:path>
            </a:pathLst>
          </a:custGeom>
          <a:solidFill>
            <a:srgbClr val="0073B6"/>
          </a:solidFill>
          <a:ln>
            <a:noFill/>
          </a:ln>
          <a:effectLst/>
        </p:spPr>
        <p:txBody>
          <a:bodyPr wrap="none" lIns="121917" tIns="60958" rIns="121917" bIns="60958" anchor="ctr"/>
          <a:lstStyle/>
          <a:p>
            <a:pPr>
              <a:defRPr/>
            </a:pPr>
            <a:endParaRPr lang="en-US" dirty="0">
              <a:ea typeface="SimSun" charset="0"/>
            </a:endParaRPr>
          </a:p>
        </p:txBody>
      </p:sp>
      <p:sp>
        <p:nvSpPr>
          <p:cNvPr id="73" name="Freeform 165">
            <a:extLst>
              <a:ext uri="{FF2B5EF4-FFF2-40B4-BE49-F238E27FC236}">
                <a16:creationId xmlns:a16="http://schemas.microsoft.com/office/drawing/2014/main" id="{384AC707-618D-1C49-A36B-C223532880CD}"/>
              </a:ext>
            </a:extLst>
          </p:cNvPr>
          <p:cNvSpPr>
            <a:spLocks noChangeAspect="1" noChangeArrowheads="1"/>
          </p:cNvSpPr>
          <p:nvPr/>
        </p:nvSpPr>
        <p:spPr bwMode="auto">
          <a:xfrm rot="719704">
            <a:off x="4048944" y="2336263"/>
            <a:ext cx="632221" cy="632381"/>
          </a:xfrm>
          <a:custGeom>
            <a:avLst/>
            <a:gdLst>
              <a:gd name="T0" fmla="*/ 177 w 553"/>
              <a:gd name="T1" fmla="*/ 186 h 552"/>
              <a:gd name="T2" fmla="*/ 52 w 553"/>
              <a:gd name="T3" fmla="*/ 61 h 552"/>
              <a:gd name="T4" fmla="*/ 104 w 553"/>
              <a:gd name="T5" fmla="*/ 9 h 552"/>
              <a:gd name="T6" fmla="*/ 125 w 553"/>
              <a:gd name="T7" fmla="*/ 9 h 552"/>
              <a:gd name="T8" fmla="*/ 229 w 553"/>
              <a:gd name="T9" fmla="*/ 103 h 552"/>
              <a:gd name="T10" fmla="*/ 229 w 553"/>
              <a:gd name="T11" fmla="*/ 134 h 552"/>
              <a:gd name="T12" fmla="*/ 187 w 553"/>
              <a:gd name="T13" fmla="*/ 176 h 552"/>
              <a:gd name="T14" fmla="*/ 177 w 553"/>
              <a:gd name="T15" fmla="*/ 186 h 552"/>
              <a:gd name="T16" fmla="*/ 281 w 553"/>
              <a:gd name="T17" fmla="*/ 384 h 552"/>
              <a:gd name="T18" fmla="*/ 219 w 553"/>
              <a:gd name="T19" fmla="*/ 332 h 552"/>
              <a:gd name="T20" fmla="*/ 167 w 553"/>
              <a:gd name="T21" fmla="*/ 269 h 552"/>
              <a:gd name="T22" fmla="*/ 156 w 553"/>
              <a:gd name="T23" fmla="*/ 207 h 552"/>
              <a:gd name="T24" fmla="*/ 31 w 553"/>
              <a:gd name="T25" fmla="*/ 82 h 552"/>
              <a:gd name="T26" fmla="*/ 31 w 553"/>
              <a:gd name="T27" fmla="*/ 259 h 552"/>
              <a:gd name="T28" fmla="*/ 84 w 553"/>
              <a:gd name="T29" fmla="*/ 332 h 552"/>
              <a:gd name="T30" fmla="*/ 146 w 553"/>
              <a:gd name="T31" fmla="*/ 405 h 552"/>
              <a:gd name="T32" fmla="*/ 219 w 553"/>
              <a:gd name="T33" fmla="*/ 467 h 552"/>
              <a:gd name="T34" fmla="*/ 292 w 553"/>
              <a:gd name="T35" fmla="*/ 519 h 552"/>
              <a:gd name="T36" fmla="*/ 469 w 553"/>
              <a:gd name="T37" fmla="*/ 530 h 552"/>
              <a:gd name="T38" fmla="*/ 344 w 553"/>
              <a:gd name="T39" fmla="*/ 394 h 552"/>
              <a:gd name="T40" fmla="*/ 281 w 553"/>
              <a:gd name="T41" fmla="*/ 384 h 552"/>
              <a:gd name="T42" fmla="*/ 542 w 553"/>
              <a:gd name="T43" fmla="*/ 426 h 552"/>
              <a:gd name="T44" fmla="*/ 448 w 553"/>
              <a:gd name="T45" fmla="*/ 321 h 552"/>
              <a:gd name="T46" fmla="*/ 417 w 553"/>
              <a:gd name="T47" fmla="*/ 321 h 552"/>
              <a:gd name="T48" fmla="*/ 396 w 553"/>
              <a:gd name="T49" fmla="*/ 353 h 552"/>
              <a:gd name="T50" fmla="*/ 375 w 553"/>
              <a:gd name="T51" fmla="*/ 363 h 552"/>
              <a:gd name="T52" fmla="*/ 364 w 553"/>
              <a:gd name="T53" fmla="*/ 374 h 552"/>
              <a:gd name="T54" fmla="*/ 500 w 553"/>
              <a:gd name="T55" fmla="*/ 499 h 552"/>
              <a:gd name="T56" fmla="*/ 542 w 553"/>
              <a:gd name="T57" fmla="*/ 446 h 552"/>
              <a:gd name="T58" fmla="*/ 542 w 553"/>
              <a:gd name="T59" fmla="*/ 426 h 552"/>
              <a:gd name="T60" fmla="*/ 542 w 553"/>
              <a:gd name="T61" fmla="*/ 426 h 552"/>
              <a:gd name="T62" fmla="*/ 542 w 553"/>
              <a:gd name="T63" fmla="*/ 426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53" h="552">
                <a:moveTo>
                  <a:pt x="177" y="186"/>
                </a:moveTo>
                <a:cubicBezTo>
                  <a:pt x="52" y="61"/>
                  <a:pt x="52" y="61"/>
                  <a:pt x="52" y="61"/>
                </a:cubicBezTo>
                <a:cubicBezTo>
                  <a:pt x="73" y="40"/>
                  <a:pt x="84" y="19"/>
                  <a:pt x="104" y="9"/>
                </a:cubicBezTo>
                <a:cubicBezTo>
                  <a:pt x="104" y="0"/>
                  <a:pt x="125" y="0"/>
                  <a:pt x="125" y="9"/>
                </a:cubicBezTo>
                <a:cubicBezTo>
                  <a:pt x="229" y="103"/>
                  <a:pt x="229" y="103"/>
                  <a:pt x="229" y="103"/>
                </a:cubicBezTo>
                <a:cubicBezTo>
                  <a:pt x="229" y="113"/>
                  <a:pt x="229" y="124"/>
                  <a:pt x="229" y="134"/>
                </a:cubicBezTo>
                <a:cubicBezTo>
                  <a:pt x="187" y="176"/>
                  <a:pt x="187" y="176"/>
                  <a:pt x="187" y="176"/>
                </a:cubicBezTo>
                <a:cubicBezTo>
                  <a:pt x="177" y="176"/>
                  <a:pt x="177" y="176"/>
                  <a:pt x="177" y="186"/>
                </a:cubicBezTo>
                <a:close/>
                <a:moveTo>
                  <a:pt x="281" y="384"/>
                </a:moveTo>
                <a:cubicBezTo>
                  <a:pt x="260" y="374"/>
                  <a:pt x="239" y="353"/>
                  <a:pt x="219" y="332"/>
                </a:cubicBezTo>
                <a:cubicBezTo>
                  <a:pt x="198" y="311"/>
                  <a:pt x="187" y="290"/>
                  <a:pt x="167" y="269"/>
                </a:cubicBezTo>
                <a:cubicBezTo>
                  <a:pt x="146" y="259"/>
                  <a:pt x="146" y="228"/>
                  <a:pt x="156" y="207"/>
                </a:cubicBezTo>
                <a:cubicBezTo>
                  <a:pt x="31" y="82"/>
                  <a:pt x="31" y="82"/>
                  <a:pt x="31" y="82"/>
                </a:cubicBezTo>
                <a:cubicBezTo>
                  <a:pt x="0" y="113"/>
                  <a:pt x="0" y="186"/>
                  <a:pt x="31" y="259"/>
                </a:cubicBezTo>
                <a:cubicBezTo>
                  <a:pt x="52" y="280"/>
                  <a:pt x="63" y="311"/>
                  <a:pt x="84" y="332"/>
                </a:cubicBezTo>
                <a:cubicBezTo>
                  <a:pt x="104" y="363"/>
                  <a:pt x="125" y="384"/>
                  <a:pt x="146" y="405"/>
                </a:cubicBezTo>
                <a:cubicBezTo>
                  <a:pt x="167" y="426"/>
                  <a:pt x="187" y="446"/>
                  <a:pt x="219" y="467"/>
                </a:cubicBezTo>
                <a:cubicBezTo>
                  <a:pt x="239" y="488"/>
                  <a:pt x="271" y="509"/>
                  <a:pt x="292" y="519"/>
                </a:cubicBezTo>
                <a:cubicBezTo>
                  <a:pt x="364" y="551"/>
                  <a:pt x="437" y="551"/>
                  <a:pt x="469" y="530"/>
                </a:cubicBezTo>
                <a:cubicBezTo>
                  <a:pt x="344" y="394"/>
                  <a:pt x="344" y="394"/>
                  <a:pt x="344" y="394"/>
                </a:cubicBezTo>
                <a:cubicBezTo>
                  <a:pt x="323" y="405"/>
                  <a:pt x="292" y="405"/>
                  <a:pt x="281" y="384"/>
                </a:cubicBezTo>
                <a:close/>
                <a:moveTo>
                  <a:pt x="542" y="426"/>
                </a:moveTo>
                <a:cubicBezTo>
                  <a:pt x="448" y="321"/>
                  <a:pt x="448" y="321"/>
                  <a:pt x="448" y="321"/>
                </a:cubicBezTo>
                <a:cubicBezTo>
                  <a:pt x="437" y="321"/>
                  <a:pt x="427" y="321"/>
                  <a:pt x="417" y="321"/>
                </a:cubicBezTo>
                <a:cubicBezTo>
                  <a:pt x="396" y="353"/>
                  <a:pt x="396" y="353"/>
                  <a:pt x="396" y="353"/>
                </a:cubicBezTo>
                <a:cubicBezTo>
                  <a:pt x="375" y="363"/>
                  <a:pt x="375" y="363"/>
                  <a:pt x="375" y="363"/>
                </a:cubicBezTo>
                <a:cubicBezTo>
                  <a:pt x="375" y="374"/>
                  <a:pt x="375" y="374"/>
                  <a:pt x="364" y="374"/>
                </a:cubicBezTo>
                <a:cubicBezTo>
                  <a:pt x="500" y="499"/>
                  <a:pt x="500" y="499"/>
                  <a:pt x="500" y="499"/>
                </a:cubicBezTo>
                <a:cubicBezTo>
                  <a:pt x="510" y="488"/>
                  <a:pt x="531" y="467"/>
                  <a:pt x="542" y="446"/>
                </a:cubicBezTo>
                <a:cubicBezTo>
                  <a:pt x="552" y="446"/>
                  <a:pt x="552" y="436"/>
                  <a:pt x="542" y="426"/>
                </a:cubicBezTo>
                <a:close/>
                <a:moveTo>
                  <a:pt x="542" y="426"/>
                </a:moveTo>
                <a:lnTo>
                  <a:pt x="542" y="426"/>
                </a:lnTo>
                <a:close/>
              </a:path>
            </a:pathLst>
          </a:custGeom>
          <a:solidFill>
            <a:srgbClr val="0073B6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74" name="Freeform 328">
            <a:extLst>
              <a:ext uri="{FF2B5EF4-FFF2-40B4-BE49-F238E27FC236}">
                <a16:creationId xmlns:a16="http://schemas.microsoft.com/office/drawing/2014/main" id="{CC0A3446-1390-EC48-9F54-ACCBF0F03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5783" y="2376704"/>
            <a:ext cx="1041498" cy="576720"/>
          </a:xfrm>
          <a:custGeom>
            <a:avLst/>
            <a:gdLst>
              <a:gd name="T0" fmla="*/ 585 w 1564"/>
              <a:gd name="T1" fmla="*/ 610 h 871"/>
              <a:gd name="T2" fmla="*/ 451 w 1564"/>
              <a:gd name="T3" fmla="*/ 744 h 871"/>
              <a:gd name="T4" fmla="*/ 585 w 1564"/>
              <a:gd name="T5" fmla="*/ 870 h 871"/>
              <a:gd name="T6" fmla="*/ 710 w 1564"/>
              <a:gd name="T7" fmla="*/ 744 h 871"/>
              <a:gd name="T8" fmla="*/ 585 w 1564"/>
              <a:gd name="T9" fmla="*/ 610 h 871"/>
              <a:gd name="T10" fmla="*/ 585 w 1564"/>
              <a:gd name="T11" fmla="*/ 811 h 871"/>
              <a:gd name="T12" fmla="*/ 518 w 1564"/>
              <a:gd name="T13" fmla="*/ 744 h 871"/>
              <a:gd name="T14" fmla="*/ 585 w 1564"/>
              <a:gd name="T15" fmla="*/ 677 h 871"/>
              <a:gd name="T16" fmla="*/ 643 w 1564"/>
              <a:gd name="T17" fmla="*/ 744 h 871"/>
              <a:gd name="T18" fmla="*/ 585 w 1564"/>
              <a:gd name="T19" fmla="*/ 811 h 871"/>
              <a:gd name="T20" fmla="*/ 1563 w 1564"/>
              <a:gd name="T21" fmla="*/ 519 h 871"/>
              <a:gd name="T22" fmla="*/ 1563 w 1564"/>
              <a:gd name="T23" fmla="*/ 652 h 871"/>
              <a:gd name="T24" fmla="*/ 1505 w 1564"/>
              <a:gd name="T25" fmla="*/ 719 h 871"/>
              <a:gd name="T26" fmla="*/ 1429 w 1564"/>
              <a:gd name="T27" fmla="*/ 719 h 871"/>
              <a:gd name="T28" fmla="*/ 1262 w 1564"/>
              <a:gd name="T29" fmla="*/ 569 h 871"/>
              <a:gd name="T30" fmla="*/ 1095 w 1564"/>
              <a:gd name="T31" fmla="*/ 719 h 871"/>
              <a:gd name="T32" fmla="*/ 752 w 1564"/>
              <a:gd name="T33" fmla="*/ 719 h 871"/>
              <a:gd name="T34" fmla="*/ 585 w 1564"/>
              <a:gd name="T35" fmla="*/ 569 h 871"/>
              <a:gd name="T36" fmla="*/ 409 w 1564"/>
              <a:gd name="T37" fmla="*/ 719 h 871"/>
              <a:gd name="T38" fmla="*/ 326 w 1564"/>
              <a:gd name="T39" fmla="*/ 719 h 871"/>
              <a:gd name="T40" fmla="*/ 267 w 1564"/>
              <a:gd name="T41" fmla="*/ 652 h 871"/>
              <a:gd name="T42" fmla="*/ 267 w 1564"/>
              <a:gd name="T43" fmla="*/ 519 h 871"/>
              <a:gd name="T44" fmla="*/ 1563 w 1564"/>
              <a:gd name="T45" fmla="*/ 519 h 871"/>
              <a:gd name="T46" fmla="*/ 1262 w 1564"/>
              <a:gd name="T47" fmla="*/ 610 h 871"/>
              <a:gd name="T48" fmla="*/ 1128 w 1564"/>
              <a:gd name="T49" fmla="*/ 744 h 871"/>
              <a:gd name="T50" fmla="*/ 1262 w 1564"/>
              <a:gd name="T51" fmla="*/ 870 h 871"/>
              <a:gd name="T52" fmla="*/ 1396 w 1564"/>
              <a:gd name="T53" fmla="*/ 744 h 871"/>
              <a:gd name="T54" fmla="*/ 1262 w 1564"/>
              <a:gd name="T55" fmla="*/ 610 h 871"/>
              <a:gd name="T56" fmla="*/ 1262 w 1564"/>
              <a:gd name="T57" fmla="*/ 811 h 871"/>
              <a:gd name="T58" fmla="*/ 1195 w 1564"/>
              <a:gd name="T59" fmla="*/ 744 h 871"/>
              <a:gd name="T60" fmla="*/ 1262 w 1564"/>
              <a:gd name="T61" fmla="*/ 677 h 871"/>
              <a:gd name="T62" fmla="*/ 1329 w 1564"/>
              <a:gd name="T63" fmla="*/ 744 h 871"/>
              <a:gd name="T64" fmla="*/ 1262 w 1564"/>
              <a:gd name="T65" fmla="*/ 811 h 871"/>
              <a:gd name="T66" fmla="*/ 1538 w 1564"/>
              <a:gd name="T67" fmla="*/ 376 h 871"/>
              <a:gd name="T68" fmla="*/ 1295 w 1564"/>
              <a:gd name="T69" fmla="*/ 134 h 871"/>
              <a:gd name="T70" fmla="*/ 1229 w 1564"/>
              <a:gd name="T71" fmla="*/ 109 h 871"/>
              <a:gd name="T72" fmla="*/ 1112 w 1564"/>
              <a:gd name="T73" fmla="*/ 109 h 871"/>
              <a:gd name="T74" fmla="*/ 1112 w 1564"/>
              <a:gd name="T75" fmla="*/ 59 h 871"/>
              <a:gd name="T76" fmla="*/ 1045 w 1564"/>
              <a:gd name="T77" fmla="*/ 0 h 871"/>
              <a:gd name="T78" fmla="*/ 326 w 1564"/>
              <a:gd name="T79" fmla="*/ 0 h 871"/>
              <a:gd name="T80" fmla="*/ 267 w 1564"/>
              <a:gd name="T81" fmla="*/ 59 h 871"/>
              <a:gd name="T82" fmla="*/ 267 w 1564"/>
              <a:gd name="T83" fmla="*/ 75 h 871"/>
              <a:gd name="T84" fmla="*/ 8 w 1564"/>
              <a:gd name="T85" fmla="*/ 101 h 871"/>
              <a:gd name="T86" fmla="*/ 459 w 1564"/>
              <a:gd name="T87" fmla="*/ 159 h 871"/>
              <a:gd name="T88" fmla="*/ 0 w 1564"/>
              <a:gd name="T89" fmla="*/ 209 h 871"/>
              <a:gd name="T90" fmla="*/ 459 w 1564"/>
              <a:gd name="T91" fmla="*/ 268 h 871"/>
              <a:gd name="T92" fmla="*/ 0 w 1564"/>
              <a:gd name="T93" fmla="*/ 309 h 871"/>
              <a:gd name="T94" fmla="*/ 267 w 1564"/>
              <a:gd name="T95" fmla="*/ 360 h 871"/>
              <a:gd name="T96" fmla="*/ 267 w 1564"/>
              <a:gd name="T97" fmla="*/ 485 h 871"/>
              <a:gd name="T98" fmla="*/ 1563 w 1564"/>
              <a:gd name="T99" fmla="*/ 485 h 871"/>
              <a:gd name="T100" fmla="*/ 1563 w 1564"/>
              <a:gd name="T101" fmla="*/ 435 h 871"/>
              <a:gd name="T102" fmla="*/ 1538 w 1564"/>
              <a:gd name="T103" fmla="*/ 376 h 871"/>
              <a:gd name="T104" fmla="*/ 1429 w 1564"/>
              <a:gd name="T105" fmla="*/ 385 h 871"/>
              <a:gd name="T106" fmla="*/ 1195 w 1564"/>
              <a:gd name="T107" fmla="*/ 385 h 871"/>
              <a:gd name="T108" fmla="*/ 1178 w 1564"/>
              <a:gd name="T109" fmla="*/ 376 h 871"/>
              <a:gd name="T110" fmla="*/ 1178 w 1564"/>
              <a:gd name="T111" fmla="*/ 193 h 871"/>
              <a:gd name="T112" fmla="*/ 1195 w 1564"/>
              <a:gd name="T113" fmla="*/ 184 h 871"/>
              <a:gd name="T114" fmla="*/ 1237 w 1564"/>
              <a:gd name="T115" fmla="*/ 184 h 871"/>
              <a:gd name="T116" fmla="*/ 1245 w 1564"/>
              <a:gd name="T117" fmla="*/ 184 h 871"/>
              <a:gd name="T118" fmla="*/ 1438 w 1564"/>
              <a:gd name="T119" fmla="*/ 368 h 871"/>
              <a:gd name="T120" fmla="*/ 1429 w 1564"/>
              <a:gd name="T121" fmla="*/ 385 h 871"/>
              <a:gd name="T122" fmla="*/ 1429 w 1564"/>
              <a:gd name="T123" fmla="*/ 385 h 871"/>
              <a:gd name="T124" fmla="*/ 1429 w 1564"/>
              <a:gd name="T125" fmla="*/ 385 h 8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64" h="871">
                <a:moveTo>
                  <a:pt x="585" y="610"/>
                </a:moveTo>
                <a:cubicBezTo>
                  <a:pt x="510" y="610"/>
                  <a:pt x="451" y="669"/>
                  <a:pt x="451" y="744"/>
                </a:cubicBezTo>
                <a:cubicBezTo>
                  <a:pt x="451" y="820"/>
                  <a:pt x="510" y="870"/>
                  <a:pt x="585" y="870"/>
                </a:cubicBezTo>
                <a:cubicBezTo>
                  <a:pt x="652" y="870"/>
                  <a:pt x="710" y="820"/>
                  <a:pt x="710" y="744"/>
                </a:cubicBezTo>
                <a:cubicBezTo>
                  <a:pt x="710" y="669"/>
                  <a:pt x="652" y="610"/>
                  <a:pt x="585" y="610"/>
                </a:cubicBezTo>
                <a:close/>
                <a:moveTo>
                  <a:pt x="585" y="811"/>
                </a:moveTo>
                <a:cubicBezTo>
                  <a:pt x="543" y="811"/>
                  <a:pt x="518" y="778"/>
                  <a:pt x="518" y="744"/>
                </a:cubicBezTo>
                <a:cubicBezTo>
                  <a:pt x="518" y="711"/>
                  <a:pt x="543" y="677"/>
                  <a:pt x="585" y="677"/>
                </a:cubicBezTo>
                <a:cubicBezTo>
                  <a:pt x="618" y="677"/>
                  <a:pt x="643" y="711"/>
                  <a:pt x="643" y="744"/>
                </a:cubicBezTo>
                <a:cubicBezTo>
                  <a:pt x="643" y="778"/>
                  <a:pt x="618" y="811"/>
                  <a:pt x="585" y="811"/>
                </a:cubicBezTo>
                <a:close/>
                <a:moveTo>
                  <a:pt x="1563" y="519"/>
                </a:moveTo>
                <a:cubicBezTo>
                  <a:pt x="1563" y="652"/>
                  <a:pt x="1563" y="652"/>
                  <a:pt x="1563" y="652"/>
                </a:cubicBezTo>
                <a:cubicBezTo>
                  <a:pt x="1563" y="694"/>
                  <a:pt x="1538" y="719"/>
                  <a:pt x="1505" y="719"/>
                </a:cubicBezTo>
                <a:cubicBezTo>
                  <a:pt x="1429" y="719"/>
                  <a:pt x="1429" y="719"/>
                  <a:pt x="1429" y="719"/>
                </a:cubicBezTo>
                <a:cubicBezTo>
                  <a:pt x="1421" y="636"/>
                  <a:pt x="1346" y="569"/>
                  <a:pt x="1262" y="569"/>
                </a:cubicBezTo>
                <a:cubicBezTo>
                  <a:pt x="1178" y="569"/>
                  <a:pt x="1103" y="636"/>
                  <a:pt x="1095" y="719"/>
                </a:cubicBezTo>
                <a:cubicBezTo>
                  <a:pt x="752" y="719"/>
                  <a:pt x="752" y="719"/>
                  <a:pt x="752" y="719"/>
                </a:cubicBezTo>
                <a:cubicBezTo>
                  <a:pt x="735" y="636"/>
                  <a:pt x="669" y="569"/>
                  <a:pt x="585" y="569"/>
                </a:cubicBezTo>
                <a:cubicBezTo>
                  <a:pt x="493" y="569"/>
                  <a:pt x="426" y="636"/>
                  <a:pt x="409" y="719"/>
                </a:cubicBezTo>
                <a:cubicBezTo>
                  <a:pt x="326" y="719"/>
                  <a:pt x="326" y="719"/>
                  <a:pt x="326" y="719"/>
                </a:cubicBezTo>
                <a:cubicBezTo>
                  <a:pt x="292" y="719"/>
                  <a:pt x="267" y="694"/>
                  <a:pt x="267" y="652"/>
                </a:cubicBezTo>
                <a:cubicBezTo>
                  <a:pt x="267" y="519"/>
                  <a:pt x="267" y="519"/>
                  <a:pt x="267" y="519"/>
                </a:cubicBezTo>
                <a:lnTo>
                  <a:pt x="1563" y="519"/>
                </a:lnTo>
                <a:close/>
                <a:moveTo>
                  <a:pt x="1262" y="610"/>
                </a:moveTo>
                <a:cubicBezTo>
                  <a:pt x="1187" y="610"/>
                  <a:pt x="1128" y="669"/>
                  <a:pt x="1128" y="744"/>
                </a:cubicBezTo>
                <a:cubicBezTo>
                  <a:pt x="1128" y="820"/>
                  <a:pt x="1187" y="870"/>
                  <a:pt x="1262" y="870"/>
                </a:cubicBezTo>
                <a:cubicBezTo>
                  <a:pt x="1337" y="870"/>
                  <a:pt x="1396" y="820"/>
                  <a:pt x="1396" y="744"/>
                </a:cubicBezTo>
                <a:cubicBezTo>
                  <a:pt x="1396" y="669"/>
                  <a:pt x="1337" y="610"/>
                  <a:pt x="1262" y="610"/>
                </a:cubicBezTo>
                <a:close/>
                <a:moveTo>
                  <a:pt x="1262" y="811"/>
                </a:moveTo>
                <a:cubicBezTo>
                  <a:pt x="1229" y="811"/>
                  <a:pt x="1195" y="778"/>
                  <a:pt x="1195" y="744"/>
                </a:cubicBezTo>
                <a:cubicBezTo>
                  <a:pt x="1195" y="711"/>
                  <a:pt x="1229" y="677"/>
                  <a:pt x="1262" y="677"/>
                </a:cubicBezTo>
                <a:cubicBezTo>
                  <a:pt x="1295" y="677"/>
                  <a:pt x="1329" y="711"/>
                  <a:pt x="1329" y="744"/>
                </a:cubicBezTo>
                <a:cubicBezTo>
                  <a:pt x="1329" y="778"/>
                  <a:pt x="1295" y="811"/>
                  <a:pt x="1262" y="811"/>
                </a:cubicBezTo>
                <a:close/>
                <a:moveTo>
                  <a:pt x="1538" y="376"/>
                </a:moveTo>
                <a:cubicBezTo>
                  <a:pt x="1295" y="134"/>
                  <a:pt x="1295" y="134"/>
                  <a:pt x="1295" y="134"/>
                </a:cubicBezTo>
                <a:cubicBezTo>
                  <a:pt x="1279" y="117"/>
                  <a:pt x="1254" y="109"/>
                  <a:pt x="1229" y="109"/>
                </a:cubicBezTo>
                <a:cubicBezTo>
                  <a:pt x="1112" y="109"/>
                  <a:pt x="1112" y="109"/>
                  <a:pt x="1112" y="109"/>
                </a:cubicBezTo>
                <a:cubicBezTo>
                  <a:pt x="1112" y="59"/>
                  <a:pt x="1112" y="59"/>
                  <a:pt x="1112" y="59"/>
                </a:cubicBezTo>
                <a:cubicBezTo>
                  <a:pt x="1112" y="25"/>
                  <a:pt x="1078" y="0"/>
                  <a:pt x="1045" y="0"/>
                </a:cubicBezTo>
                <a:cubicBezTo>
                  <a:pt x="326" y="0"/>
                  <a:pt x="326" y="0"/>
                  <a:pt x="326" y="0"/>
                </a:cubicBezTo>
                <a:cubicBezTo>
                  <a:pt x="292" y="0"/>
                  <a:pt x="267" y="25"/>
                  <a:pt x="267" y="59"/>
                </a:cubicBezTo>
                <a:cubicBezTo>
                  <a:pt x="267" y="75"/>
                  <a:pt x="267" y="75"/>
                  <a:pt x="267" y="75"/>
                </a:cubicBezTo>
                <a:cubicBezTo>
                  <a:pt x="8" y="101"/>
                  <a:pt x="8" y="101"/>
                  <a:pt x="8" y="101"/>
                </a:cubicBezTo>
                <a:cubicBezTo>
                  <a:pt x="459" y="159"/>
                  <a:pt x="459" y="159"/>
                  <a:pt x="459" y="159"/>
                </a:cubicBezTo>
                <a:cubicBezTo>
                  <a:pt x="0" y="209"/>
                  <a:pt x="0" y="209"/>
                  <a:pt x="0" y="209"/>
                </a:cubicBezTo>
                <a:cubicBezTo>
                  <a:pt x="459" y="268"/>
                  <a:pt x="459" y="268"/>
                  <a:pt x="459" y="268"/>
                </a:cubicBezTo>
                <a:cubicBezTo>
                  <a:pt x="0" y="309"/>
                  <a:pt x="0" y="309"/>
                  <a:pt x="0" y="309"/>
                </a:cubicBezTo>
                <a:cubicBezTo>
                  <a:pt x="267" y="360"/>
                  <a:pt x="267" y="360"/>
                  <a:pt x="267" y="360"/>
                </a:cubicBezTo>
                <a:cubicBezTo>
                  <a:pt x="267" y="485"/>
                  <a:pt x="267" y="485"/>
                  <a:pt x="267" y="485"/>
                </a:cubicBezTo>
                <a:cubicBezTo>
                  <a:pt x="1563" y="485"/>
                  <a:pt x="1563" y="485"/>
                  <a:pt x="1563" y="485"/>
                </a:cubicBezTo>
                <a:cubicBezTo>
                  <a:pt x="1563" y="435"/>
                  <a:pt x="1563" y="435"/>
                  <a:pt x="1563" y="435"/>
                </a:cubicBezTo>
                <a:cubicBezTo>
                  <a:pt x="1563" y="410"/>
                  <a:pt x="1555" y="393"/>
                  <a:pt x="1538" y="376"/>
                </a:cubicBezTo>
                <a:close/>
                <a:moveTo>
                  <a:pt x="1429" y="385"/>
                </a:moveTo>
                <a:cubicBezTo>
                  <a:pt x="1195" y="385"/>
                  <a:pt x="1195" y="385"/>
                  <a:pt x="1195" y="385"/>
                </a:cubicBezTo>
                <a:cubicBezTo>
                  <a:pt x="1187" y="385"/>
                  <a:pt x="1178" y="376"/>
                  <a:pt x="1178" y="376"/>
                </a:cubicBezTo>
                <a:cubicBezTo>
                  <a:pt x="1178" y="193"/>
                  <a:pt x="1178" y="193"/>
                  <a:pt x="1178" y="193"/>
                </a:cubicBezTo>
                <a:cubicBezTo>
                  <a:pt x="1178" y="184"/>
                  <a:pt x="1187" y="184"/>
                  <a:pt x="1195" y="184"/>
                </a:cubicBezTo>
                <a:cubicBezTo>
                  <a:pt x="1237" y="184"/>
                  <a:pt x="1237" y="184"/>
                  <a:pt x="1237" y="184"/>
                </a:cubicBezTo>
                <a:lnTo>
                  <a:pt x="1245" y="184"/>
                </a:lnTo>
                <a:cubicBezTo>
                  <a:pt x="1438" y="368"/>
                  <a:pt x="1438" y="368"/>
                  <a:pt x="1438" y="368"/>
                </a:cubicBezTo>
                <a:cubicBezTo>
                  <a:pt x="1446" y="376"/>
                  <a:pt x="1438" y="385"/>
                  <a:pt x="1429" y="385"/>
                </a:cubicBezTo>
                <a:close/>
                <a:moveTo>
                  <a:pt x="1429" y="385"/>
                </a:moveTo>
                <a:lnTo>
                  <a:pt x="1429" y="385"/>
                </a:lnTo>
                <a:close/>
              </a:path>
            </a:pathLst>
          </a:custGeom>
          <a:solidFill>
            <a:srgbClr val="0073B6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ea typeface="SimSun" charset="0"/>
            </a:endParaRPr>
          </a:p>
        </p:txBody>
      </p:sp>
      <p:sp>
        <p:nvSpPr>
          <p:cNvPr id="75" name="Freeform 325">
            <a:extLst>
              <a:ext uri="{FF2B5EF4-FFF2-40B4-BE49-F238E27FC236}">
                <a16:creationId xmlns:a16="http://schemas.microsoft.com/office/drawing/2014/main" id="{F86B8B14-8325-5648-A97F-D53DC5586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499" y="2220243"/>
            <a:ext cx="603968" cy="710703"/>
          </a:xfrm>
          <a:custGeom>
            <a:avLst/>
            <a:gdLst>
              <a:gd name="T0" fmla="*/ 694 w 1046"/>
              <a:gd name="T1" fmla="*/ 1053 h 1405"/>
              <a:gd name="T2" fmla="*/ 176 w 1046"/>
              <a:gd name="T3" fmla="*/ 526 h 1405"/>
              <a:gd name="T4" fmla="*/ 870 w 1046"/>
              <a:gd name="T5" fmla="*/ 526 h 1405"/>
              <a:gd name="T6" fmla="*/ 393 w 1046"/>
              <a:gd name="T7" fmla="*/ 1229 h 1405"/>
              <a:gd name="T8" fmla="*/ 393 w 1046"/>
              <a:gd name="T9" fmla="*/ 1321 h 1405"/>
              <a:gd name="T10" fmla="*/ 519 w 1046"/>
              <a:gd name="T11" fmla="*/ 1404 h 1405"/>
              <a:gd name="T12" fmla="*/ 652 w 1046"/>
              <a:gd name="T13" fmla="*/ 1321 h 1405"/>
              <a:gd name="T14" fmla="*/ 652 w 1046"/>
              <a:gd name="T15" fmla="*/ 1229 h 1405"/>
              <a:gd name="T16" fmla="*/ 393 w 1046"/>
              <a:gd name="T17" fmla="*/ 1095 h 1405"/>
              <a:gd name="T18" fmla="*/ 393 w 1046"/>
              <a:gd name="T19" fmla="*/ 1187 h 1405"/>
              <a:gd name="T20" fmla="*/ 694 w 1046"/>
              <a:gd name="T21" fmla="*/ 1145 h 1405"/>
              <a:gd name="T22" fmla="*/ 42 w 1046"/>
              <a:gd name="T23" fmla="*/ 301 h 1405"/>
              <a:gd name="T24" fmla="*/ 168 w 1046"/>
              <a:gd name="T25" fmla="*/ 275 h 1405"/>
              <a:gd name="T26" fmla="*/ 42 w 1046"/>
              <a:gd name="T27" fmla="*/ 301 h 1405"/>
              <a:gd name="T28" fmla="*/ 569 w 1046"/>
              <a:gd name="T29" fmla="*/ 0 h 1405"/>
              <a:gd name="T30" fmla="*/ 477 w 1046"/>
              <a:gd name="T31" fmla="*/ 92 h 1405"/>
              <a:gd name="T32" fmla="*/ 569 w 1046"/>
              <a:gd name="T33" fmla="*/ 92 h 1405"/>
              <a:gd name="T34" fmla="*/ 301 w 1046"/>
              <a:gd name="T35" fmla="*/ 50 h 1405"/>
              <a:gd name="T36" fmla="*/ 268 w 1046"/>
              <a:gd name="T37" fmla="*/ 175 h 1405"/>
              <a:gd name="T38" fmla="*/ 1004 w 1046"/>
              <a:gd name="T39" fmla="*/ 301 h 1405"/>
              <a:gd name="T40" fmla="*/ 878 w 1046"/>
              <a:gd name="T41" fmla="*/ 275 h 1405"/>
              <a:gd name="T42" fmla="*/ 1004 w 1046"/>
              <a:gd name="T43" fmla="*/ 301 h 1405"/>
              <a:gd name="T44" fmla="*/ 744 w 1046"/>
              <a:gd name="T45" fmla="*/ 50 h 1405"/>
              <a:gd name="T46" fmla="*/ 778 w 1046"/>
              <a:gd name="T47" fmla="*/ 175 h 1405"/>
              <a:gd name="T48" fmla="*/ 84 w 1046"/>
              <a:gd name="T49" fmla="*/ 526 h 1405"/>
              <a:gd name="T50" fmla="*/ 0 w 1046"/>
              <a:gd name="T51" fmla="*/ 485 h 1405"/>
              <a:gd name="T52" fmla="*/ 92 w 1046"/>
              <a:gd name="T53" fmla="*/ 568 h 1405"/>
              <a:gd name="T54" fmla="*/ 953 w 1046"/>
              <a:gd name="T55" fmla="*/ 485 h 1405"/>
              <a:gd name="T56" fmla="*/ 953 w 1046"/>
              <a:gd name="T57" fmla="*/ 568 h 1405"/>
              <a:gd name="T58" fmla="*/ 1045 w 1046"/>
              <a:gd name="T59" fmla="*/ 485 h 1405"/>
              <a:gd name="T60" fmla="*/ 886 w 1046"/>
              <a:gd name="T61" fmla="*/ 786 h 1405"/>
              <a:gd name="T62" fmla="*/ 1004 w 1046"/>
              <a:gd name="T63" fmla="*/ 752 h 1405"/>
              <a:gd name="T64" fmla="*/ 886 w 1046"/>
              <a:gd name="T65" fmla="*/ 786 h 1405"/>
              <a:gd name="T66" fmla="*/ 92 w 1046"/>
              <a:gd name="T67" fmla="*/ 827 h 1405"/>
              <a:gd name="T68" fmla="*/ 126 w 1046"/>
              <a:gd name="T69" fmla="*/ 710 h 1405"/>
              <a:gd name="T70" fmla="*/ 42 w 1046"/>
              <a:gd name="T71" fmla="*/ 752 h 1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46" h="1405">
                <a:moveTo>
                  <a:pt x="870" y="526"/>
                </a:moveTo>
                <a:cubicBezTo>
                  <a:pt x="870" y="702"/>
                  <a:pt x="694" y="877"/>
                  <a:pt x="694" y="1053"/>
                </a:cubicBezTo>
                <a:cubicBezTo>
                  <a:pt x="343" y="1053"/>
                  <a:pt x="343" y="1053"/>
                  <a:pt x="343" y="1053"/>
                </a:cubicBezTo>
                <a:cubicBezTo>
                  <a:pt x="343" y="877"/>
                  <a:pt x="176" y="702"/>
                  <a:pt x="176" y="526"/>
                </a:cubicBezTo>
                <a:cubicBezTo>
                  <a:pt x="176" y="334"/>
                  <a:pt x="326" y="175"/>
                  <a:pt x="519" y="175"/>
                </a:cubicBezTo>
                <a:cubicBezTo>
                  <a:pt x="719" y="175"/>
                  <a:pt x="870" y="334"/>
                  <a:pt x="870" y="526"/>
                </a:cubicBezTo>
                <a:close/>
                <a:moveTo>
                  <a:pt x="652" y="1229"/>
                </a:moveTo>
                <a:cubicBezTo>
                  <a:pt x="393" y="1229"/>
                  <a:pt x="393" y="1229"/>
                  <a:pt x="393" y="1229"/>
                </a:cubicBezTo>
                <a:cubicBezTo>
                  <a:pt x="368" y="1229"/>
                  <a:pt x="343" y="1245"/>
                  <a:pt x="343" y="1270"/>
                </a:cubicBezTo>
                <a:cubicBezTo>
                  <a:pt x="343" y="1296"/>
                  <a:pt x="368" y="1321"/>
                  <a:pt x="393" y="1321"/>
                </a:cubicBezTo>
                <a:cubicBezTo>
                  <a:pt x="402" y="1321"/>
                  <a:pt x="402" y="1321"/>
                  <a:pt x="402" y="1321"/>
                </a:cubicBezTo>
                <a:cubicBezTo>
                  <a:pt x="418" y="1371"/>
                  <a:pt x="469" y="1404"/>
                  <a:pt x="519" y="1404"/>
                </a:cubicBezTo>
                <a:cubicBezTo>
                  <a:pt x="577" y="1404"/>
                  <a:pt x="627" y="1371"/>
                  <a:pt x="644" y="1321"/>
                </a:cubicBezTo>
                <a:cubicBezTo>
                  <a:pt x="652" y="1321"/>
                  <a:pt x="652" y="1321"/>
                  <a:pt x="652" y="1321"/>
                </a:cubicBezTo>
                <a:cubicBezTo>
                  <a:pt x="677" y="1321"/>
                  <a:pt x="694" y="1296"/>
                  <a:pt x="694" y="1270"/>
                </a:cubicBezTo>
                <a:cubicBezTo>
                  <a:pt x="694" y="1245"/>
                  <a:pt x="677" y="1229"/>
                  <a:pt x="652" y="1229"/>
                </a:cubicBezTo>
                <a:close/>
                <a:moveTo>
                  <a:pt x="652" y="1095"/>
                </a:moveTo>
                <a:cubicBezTo>
                  <a:pt x="393" y="1095"/>
                  <a:pt x="393" y="1095"/>
                  <a:pt x="393" y="1095"/>
                </a:cubicBezTo>
                <a:cubicBezTo>
                  <a:pt x="368" y="1095"/>
                  <a:pt x="343" y="1120"/>
                  <a:pt x="343" y="1145"/>
                </a:cubicBezTo>
                <a:cubicBezTo>
                  <a:pt x="343" y="1162"/>
                  <a:pt x="368" y="1187"/>
                  <a:pt x="393" y="1187"/>
                </a:cubicBezTo>
                <a:cubicBezTo>
                  <a:pt x="652" y="1187"/>
                  <a:pt x="652" y="1187"/>
                  <a:pt x="652" y="1187"/>
                </a:cubicBezTo>
                <a:cubicBezTo>
                  <a:pt x="677" y="1187"/>
                  <a:pt x="694" y="1162"/>
                  <a:pt x="694" y="1145"/>
                </a:cubicBezTo>
                <a:cubicBezTo>
                  <a:pt x="694" y="1120"/>
                  <a:pt x="677" y="1095"/>
                  <a:pt x="652" y="1095"/>
                </a:cubicBezTo>
                <a:close/>
                <a:moveTo>
                  <a:pt x="42" y="301"/>
                </a:moveTo>
                <a:cubicBezTo>
                  <a:pt x="126" y="351"/>
                  <a:pt x="126" y="351"/>
                  <a:pt x="126" y="351"/>
                </a:cubicBezTo>
                <a:cubicBezTo>
                  <a:pt x="134" y="326"/>
                  <a:pt x="151" y="301"/>
                  <a:pt x="168" y="275"/>
                </a:cubicBezTo>
                <a:cubicBezTo>
                  <a:pt x="92" y="225"/>
                  <a:pt x="92" y="225"/>
                  <a:pt x="92" y="225"/>
                </a:cubicBezTo>
                <a:lnTo>
                  <a:pt x="42" y="301"/>
                </a:lnTo>
                <a:close/>
                <a:moveTo>
                  <a:pt x="569" y="92"/>
                </a:moveTo>
                <a:cubicBezTo>
                  <a:pt x="569" y="0"/>
                  <a:pt x="569" y="0"/>
                  <a:pt x="569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77" y="92"/>
                  <a:pt x="477" y="92"/>
                  <a:pt x="477" y="92"/>
                </a:cubicBezTo>
                <a:cubicBezTo>
                  <a:pt x="493" y="92"/>
                  <a:pt x="510" y="92"/>
                  <a:pt x="519" y="92"/>
                </a:cubicBezTo>
                <a:cubicBezTo>
                  <a:pt x="535" y="92"/>
                  <a:pt x="552" y="92"/>
                  <a:pt x="569" y="92"/>
                </a:cubicBezTo>
                <a:close/>
                <a:moveTo>
                  <a:pt x="343" y="133"/>
                </a:moveTo>
                <a:cubicBezTo>
                  <a:pt x="301" y="50"/>
                  <a:pt x="301" y="50"/>
                  <a:pt x="301" y="50"/>
                </a:cubicBezTo>
                <a:cubicBezTo>
                  <a:pt x="218" y="92"/>
                  <a:pt x="218" y="92"/>
                  <a:pt x="218" y="92"/>
                </a:cubicBezTo>
                <a:cubicBezTo>
                  <a:pt x="268" y="175"/>
                  <a:pt x="268" y="175"/>
                  <a:pt x="268" y="175"/>
                </a:cubicBezTo>
                <a:cubicBezTo>
                  <a:pt x="293" y="159"/>
                  <a:pt x="318" y="142"/>
                  <a:pt x="343" y="133"/>
                </a:cubicBezTo>
                <a:close/>
                <a:moveTo>
                  <a:pt x="1004" y="301"/>
                </a:moveTo>
                <a:cubicBezTo>
                  <a:pt x="953" y="225"/>
                  <a:pt x="953" y="225"/>
                  <a:pt x="953" y="225"/>
                </a:cubicBezTo>
                <a:cubicBezTo>
                  <a:pt x="878" y="275"/>
                  <a:pt x="878" y="275"/>
                  <a:pt x="878" y="275"/>
                </a:cubicBezTo>
                <a:cubicBezTo>
                  <a:pt x="895" y="301"/>
                  <a:pt x="912" y="326"/>
                  <a:pt x="920" y="351"/>
                </a:cubicBezTo>
                <a:lnTo>
                  <a:pt x="1004" y="301"/>
                </a:lnTo>
                <a:close/>
                <a:moveTo>
                  <a:pt x="820" y="92"/>
                </a:moveTo>
                <a:cubicBezTo>
                  <a:pt x="744" y="50"/>
                  <a:pt x="744" y="50"/>
                  <a:pt x="744" y="50"/>
                </a:cubicBezTo>
                <a:cubicBezTo>
                  <a:pt x="702" y="133"/>
                  <a:pt x="702" y="133"/>
                  <a:pt x="702" y="133"/>
                </a:cubicBezTo>
                <a:cubicBezTo>
                  <a:pt x="727" y="142"/>
                  <a:pt x="753" y="159"/>
                  <a:pt x="778" y="175"/>
                </a:cubicBezTo>
                <a:lnTo>
                  <a:pt x="820" y="92"/>
                </a:lnTo>
                <a:close/>
                <a:moveTo>
                  <a:pt x="84" y="526"/>
                </a:moveTo>
                <a:cubicBezTo>
                  <a:pt x="84" y="510"/>
                  <a:pt x="84" y="501"/>
                  <a:pt x="92" y="485"/>
                </a:cubicBezTo>
                <a:cubicBezTo>
                  <a:pt x="0" y="485"/>
                  <a:pt x="0" y="485"/>
                  <a:pt x="0" y="485"/>
                </a:cubicBezTo>
                <a:cubicBezTo>
                  <a:pt x="0" y="568"/>
                  <a:pt x="0" y="568"/>
                  <a:pt x="0" y="568"/>
                </a:cubicBezTo>
                <a:cubicBezTo>
                  <a:pt x="92" y="568"/>
                  <a:pt x="92" y="568"/>
                  <a:pt x="92" y="568"/>
                </a:cubicBezTo>
                <a:cubicBezTo>
                  <a:pt x="84" y="560"/>
                  <a:pt x="84" y="543"/>
                  <a:pt x="84" y="526"/>
                </a:cubicBezTo>
                <a:close/>
                <a:moveTo>
                  <a:pt x="953" y="485"/>
                </a:moveTo>
                <a:cubicBezTo>
                  <a:pt x="953" y="501"/>
                  <a:pt x="962" y="510"/>
                  <a:pt x="962" y="526"/>
                </a:cubicBezTo>
                <a:cubicBezTo>
                  <a:pt x="962" y="543"/>
                  <a:pt x="953" y="560"/>
                  <a:pt x="953" y="568"/>
                </a:cubicBezTo>
                <a:cubicBezTo>
                  <a:pt x="1045" y="568"/>
                  <a:pt x="1045" y="568"/>
                  <a:pt x="1045" y="568"/>
                </a:cubicBezTo>
                <a:cubicBezTo>
                  <a:pt x="1045" y="485"/>
                  <a:pt x="1045" y="485"/>
                  <a:pt x="1045" y="485"/>
                </a:cubicBezTo>
                <a:lnTo>
                  <a:pt x="953" y="485"/>
                </a:lnTo>
                <a:close/>
                <a:moveTo>
                  <a:pt x="886" y="786"/>
                </a:moveTo>
                <a:cubicBezTo>
                  <a:pt x="953" y="827"/>
                  <a:pt x="953" y="827"/>
                  <a:pt x="953" y="827"/>
                </a:cubicBezTo>
                <a:cubicBezTo>
                  <a:pt x="1004" y="752"/>
                  <a:pt x="1004" y="752"/>
                  <a:pt x="1004" y="752"/>
                </a:cubicBezTo>
                <a:cubicBezTo>
                  <a:pt x="920" y="710"/>
                  <a:pt x="920" y="710"/>
                  <a:pt x="920" y="710"/>
                </a:cubicBezTo>
                <a:cubicBezTo>
                  <a:pt x="912" y="735"/>
                  <a:pt x="895" y="761"/>
                  <a:pt x="886" y="786"/>
                </a:cubicBezTo>
                <a:close/>
                <a:moveTo>
                  <a:pt x="42" y="752"/>
                </a:moveTo>
                <a:cubicBezTo>
                  <a:pt x="92" y="827"/>
                  <a:pt x="92" y="827"/>
                  <a:pt x="92" y="827"/>
                </a:cubicBezTo>
                <a:cubicBezTo>
                  <a:pt x="159" y="786"/>
                  <a:pt x="159" y="786"/>
                  <a:pt x="159" y="786"/>
                </a:cubicBezTo>
                <a:cubicBezTo>
                  <a:pt x="151" y="761"/>
                  <a:pt x="134" y="735"/>
                  <a:pt x="126" y="710"/>
                </a:cubicBezTo>
                <a:lnTo>
                  <a:pt x="42" y="752"/>
                </a:lnTo>
                <a:close/>
                <a:moveTo>
                  <a:pt x="42" y="752"/>
                </a:moveTo>
                <a:lnTo>
                  <a:pt x="42" y="752"/>
                </a:lnTo>
                <a:close/>
              </a:path>
            </a:pathLst>
          </a:custGeom>
          <a:solidFill>
            <a:srgbClr val="0073B6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ea typeface="SimSun" charset="0"/>
            </a:endParaRPr>
          </a:p>
        </p:txBody>
      </p:sp>
      <p:pic>
        <p:nvPicPr>
          <p:cNvPr id="32" name="Billede 11">
            <a:extLst>
              <a:ext uri="{FF2B5EF4-FFF2-40B4-BE49-F238E27FC236}">
                <a16:creationId xmlns:a16="http://schemas.microsoft.com/office/drawing/2014/main" id="{FC03376F-EDE7-4C41-AB90-993AA2F10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59" y="5573484"/>
            <a:ext cx="1018211" cy="10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92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04319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Produktutbud</a:t>
            </a:r>
            <a:endParaRPr lang="da-DK" sz="4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5617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Rectangle 22">
            <a:extLst>
              <a:ext uri="{FF2B5EF4-FFF2-40B4-BE49-F238E27FC236}">
                <a16:creationId xmlns:a16="http://schemas.microsoft.com/office/drawing/2014/main" id="{253C7ECB-D3C5-7E4C-90A6-9B6CDFF5394F}"/>
              </a:ext>
            </a:extLst>
          </p:cNvPr>
          <p:cNvSpPr/>
          <p:nvPr/>
        </p:nvSpPr>
        <p:spPr>
          <a:xfrm>
            <a:off x="0" y="4033911"/>
            <a:ext cx="2439701" cy="19845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algn="ctr"/>
            <a:r>
              <a:rPr lang="en-US" sz="3000" b="1" dirty="0" err="1"/>
              <a:t>Integrerade</a:t>
            </a:r>
            <a:r>
              <a:rPr lang="en-US" sz="3000" b="1" dirty="0"/>
              <a:t> system</a:t>
            </a:r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29E41323-6E25-724E-B87F-1CE14667A69C}"/>
              </a:ext>
            </a:extLst>
          </p:cNvPr>
          <p:cNvSpPr/>
          <p:nvPr/>
        </p:nvSpPr>
        <p:spPr>
          <a:xfrm>
            <a:off x="2438113" y="2054863"/>
            <a:ext cx="2439701" cy="19845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algn="ctr"/>
            <a:r>
              <a:rPr lang="en-US" sz="3000" b="1" dirty="0" err="1"/>
              <a:t>Trådlöst</a:t>
            </a:r>
            <a:endParaRPr lang="en-US" sz="3000" b="1" dirty="0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C325CD27-EF29-9B44-883A-D66EC01D3B71}"/>
              </a:ext>
            </a:extLst>
          </p:cNvPr>
          <p:cNvSpPr/>
          <p:nvPr/>
        </p:nvSpPr>
        <p:spPr>
          <a:xfrm>
            <a:off x="4876225" y="4038164"/>
            <a:ext cx="2439701" cy="198459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algn="ctr"/>
            <a:r>
              <a:rPr lang="en-US" sz="3000" b="1" dirty="0" err="1"/>
              <a:t>Kortläsare</a:t>
            </a:r>
            <a:endParaRPr lang="en-US" sz="3000" b="1" dirty="0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3B094F72-02D2-4546-9992-526EF354F81A}"/>
              </a:ext>
            </a:extLst>
          </p:cNvPr>
          <p:cNvSpPr/>
          <p:nvPr/>
        </p:nvSpPr>
        <p:spPr>
          <a:xfrm>
            <a:off x="7314188" y="2048708"/>
            <a:ext cx="2439701" cy="198459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algn="ctr"/>
            <a:r>
              <a:rPr lang="en-US" sz="3000" b="1" dirty="0" err="1"/>
              <a:t>Programvaror</a:t>
            </a:r>
            <a:endParaRPr lang="en-US" sz="3000" b="1" dirty="0"/>
          </a:p>
        </p:txBody>
      </p:sp>
      <p:sp>
        <p:nvSpPr>
          <p:cNvPr id="35" name="Rectangle 30">
            <a:extLst>
              <a:ext uri="{FF2B5EF4-FFF2-40B4-BE49-F238E27FC236}">
                <a16:creationId xmlns:a16="http://schemas.microsoft.com/office/drawing/2014/main" id="{1C3E5C78-B620-E845-8FD6-D672E82F92CD}"/>
              </a:ext>
            </a:extLst>
          </p:cNvPr>
          <p:cNvSpPr/>
          <p:nvPr/>
        </p:nvSpPr>
        <p:spPr>
          <a:xfrm>
            <a:off x="9743464" y="4033303"/>
            <a:ext cx="2446949" cy="198459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algn="ctr"/>
            <a:r>
              <a:rPr lang="en-US" sz="3000" b="1" dirty="0" err="1"/>
              <a:t>Övrigt</a:t>
            </a:r>
            <a:endParaRPr lang="en-US" sz="3000" b="1" dirty="0"/>
          </a:p>
        </p:txBody>
      </p:sp>
      <p:pic>
        <p:nvPicPr>
          <p:cNvPr id="36" name="Bildobjekt 35">
            <a:extLst>
              <a:ext uri="{FF2B5EF4-FFF2-40B4-BE49-F238E27FC236}">
                <a16:creationId xmlns:a16="http://schemas.microsoft.com/office/drawing/2014/main" id="{553A947B-EDF6-9F48-8B6D-17EBDB582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68" y="2235180"/>
            <a:ext cx="1622668" cy="1622668"/>
          </a:xfrm>
          <a:prstGeom prst="rect">
            <a:avLst/>
          </a:prstGeom>
        </p:spPr>
      </p:pic>
      <p:pic>
        <p:nvPicPr>
          <p:cNvPr id="39" name="Bildobjekt 38">
            <a:extLst>
              <a:ext uri="{FF2B5EF4-FFF2-40B4-BE49-F238E27FC236}">
                <a16:creationId xmlns:a16="http://schemas.microsoft.com/office/drawing/2014/main" id="{2136D168-AA9A-784D-BE13-CE114478A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4" y="2553702"/>
            <a:ext cx="2076958" cy="733044"/>
          </a:xfrm>
          <a:prstGeom prst="rect">
            <a:avLst/>
          </a:prstGeom>
        </p:spPr>
      </p:pic>
      <p:sp>
        <p:nvSpPr>
          <p:cNvPr id="40" name="TextBox 30">
            <a:extLst>
              <a:ext uri="{FF2B5EF4-FFF2-40B4-BE49-F238E27FC236}">
                <a16:creationId xmlns:a16="http://schemas.microsoft.com/office/drawing/2014/main" id="{AC6CB797-D117-814A-86EF-8FA7F60CB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5368" y="2094311"/>
            <a:ext cx="216461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/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Larmsändare</a:t>
            </a:r>
          </a:p>
          <a:p>
            <a:pPr algn="ctr"/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Strömförsörjning</a:t>
            </a:r>
          </a:p>
          <a:p>
            <a:pPr algn="ctr"/>
            <a:r>
              <a:rPr lang="sv-SE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Kablage </a:t>
            </a:r>
          </a:p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CCTV </a:t>
            </a:r>
          </a:p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ID-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kortproduktion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Light" panose="020B0306030504020204" pitchFamily="34" charset="0"/>
              <a:cs typeface="Calibri" panose="020F0502020204030204" pitchFamily="34" charset="0"/>
            </a:endParaRPr>
          </a:p>
          <a:p>
            <a:pPr algn="ctr"/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Light" panose="020B0306030504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Läs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mer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på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www.aras.dk</a:t>
            </a: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/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svenska</a:t>
            </a: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Light" panose="020B03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Bildobjekt 10">
            <a:extLst>
              <a:ext uri="{FF2B5EF4-FFF2-40B4-BE49-F238E27FC236}">
                <a16:creationId xmlns:a16="http://schemas.microsoft.com/office/drawing/2014/main" id="{48BF7BCB-637F-2541-9C76-34EABD61D8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34" y="4337394"/>
            <a:ext cx="1072141" cy="161518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6AFE09D-214A-DB4B-B673-408F098CE6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72" y="4306763"/>
            <a:ext cx="1259256" cy="1402151"/>
          </a:xfrm>
          <a:prstGeom prst="rect">
            <a:avLst/>
          </a:prstGeom>
        </p:spPr>
      </p:pic>
      <p:pic>
        <p:nvPicPr>
          <p:cNvPr id="16" name="Bildobjekt 13">
            <a:extLst>
              <a:ext uri="{FF2B5EF4-FFF2-40B4-BE49-F238E27FC236}">
                <a16:creationId xmlns:a16="http://schemas.microsoft.com/office/drawing/2014/main" id="{70BBA4FD-9752-EF42-BE4A-04627D2DF9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241" y="4237589"/>
            <a:ext cx="3225352" cy="18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78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56600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>
                <a:solidFill>
                  <a:schemeClr val="tx2"/>
                </a:solidFill>
                <a:latin typeface="Canaro SemiBold" panose="00000700000000000000" pitchFamily="50" charset="0"/>
              </a:rPr>
              <a:t>NOX </a:t>
            </a:r>
            <a:r>
              <a:rPr lang="da-DK" sz="5000" b="1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överblick</a:t>
            </a:r>
            <a:endParaRPr lang="da-DK" sz="5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5617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523D791F-2997-134E-8DDB-34454B40FE04}"/>
              </a:ext>
            </a:extLst>
          </p:cNvPr>
          <p:cNvSpPr txBox="1"/>
          <p:nvPr/>
        </p:nvSpPr>
        <p:spPr>
          <a:xfrm>
            <a:off x="299125" y="2340750"/>
            <a:ext cx="5533337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NOX </a:t>
            </a:r>
            <a:r>
              <a:rPr lang="da-DK" sz="2000" b="1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är</a:t>
            </a:r>
            <a:r>
              <a:rPr lang="da-DK" sz="2000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skalbart och modulbaserat</a:t>
            </a:r>
            <a:endParaRPr lang="da-DK" sz="12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sz="12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anpassar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systemet genom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välja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moduler du har behov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för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NOX central har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antingen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(NOX CORP) eller 1 BUS (NOX ONE)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kan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ansluta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 moduler per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buss</a:t>
            </a:r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 moduler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är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sabotageövervakade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Samtliga in- och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utgångar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är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fritt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programmerbara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skickas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krypterat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NOX centralen via NOX bussen (RS485).</a:t>
            </a:r>
          </a:p>
        </p:txBody>
      </p:sp>
      <p:cxnSp>
        <p:nvCxnSpPr>
          <p:cNvPr id="11" name="Straight Connector 82">
            <a:extLst>
              <a:ext uri="{FF2B5EF4-FFF2-40B4-BE49-F238E27FC236}">
                <a16:creationId xmlns:a16="http://schemas.microsoft.com/office/drawing/2014/main" id="{38F98780-5AB8-6E4B-BB38-C49722D35F7F}"/>
              </a:ext>
            </a:extLst>
          </p:cNvPr>
          <p:cNvCxnSpPr>
            <a:cxnSpLocks/>
          </p:cNvCxnSpPr>
          <p:nvPr/>
        </p:nvCxnSpPr>
        <p:spPr>
          <a:xfrm>
            <a:off x="5759841" y="2024743"/>
            <a:ext cx="0" cy="457961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objekt 11" descr="En bild som visar skärm, dator, sitter, TV&#10;&#10;Automatiskt genererad beskrivning">
            <a:extLst>
              <a:ext uri="{FF2B5EF4-FFF2-40B4-BE49-F238E27FC236}">
                <a16:creationId xmlns:a16="http://schemas.microsoft.com/office/drawing/2014/main" id="{C40F315A-119F-2343-BE08-7DDCF87FC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751" y="1821681"/>
            <a:ext cx="4985738" cy="4985738"/>
          </a:xfrm>
          <a:prstGeom prst="rect">
            <a:avLst/>
          </a:prstGeom>
        </p:spPr>
      </p:pic>
      <p:pic>
        <p:nvPicPr>
          <p:cNvPr id="13" name="Billede 11">
            <a:extLst>
              <a:ext uri="{FF2B5EF4-FFF2-40B4-BE49-F238E27FC236}">
                <a16:creationId xmlns:a16="http://schemas.microsoft.com/office/drawing/2014/main" id="{068E6160-D24B-E342-B793-3B429C17DB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59" y="5573484"/>
            <a:ext cx="1018211" cy="10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0" y="7755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12960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>
                <a:solidFill>
                  <a:schemeClr val="tx2"/>
                </a:solidFill>
                <a:latin typeface="Canaro SemiBold" panose="00000700000000000000" pitchFamily="50" charset="0"/>
              </a:rPr>
              <a:t>NOX versioner</a:t>
            </a:r>
            <a:endParaRPr lang="da-DK" sz="5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7932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7" name="Straight Connector 82">
            <a:extLst>
              <a:ext uri="{FF2B5EF4-FFF2-40B4-BE49-F238E27FC236}">
                <a16:creationId xmlns:a16="http://schemas.microsoft.com/office/drawing/2014/main" id="{4583263C-9456-334D-AEF7-84ED4D8C4B4A}"/>
              </a:ext>
            </a:extLst>
          </p:cNvPr>
          <p:cNvCxnSpPr>
            <a:cxnSpLocks/>
          </p:cNvCxnSpPr>
          <p:nvPr/>
        </p:nvCxnSpPr>
        <p:spPr>
          <a:xfrm flipH="1">
            <a:off x="3904545" y="1463194"/>
            <a:ext cx="26286" cy="5317009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5">
            <a:extLst>
              <a:ext uri="{FF2B5EF4-FFF2-40B4-BE49-F238E27FC236}">
                <a16:creationId xmlns:a16="http://schemas.microsoft.com/office/drawing/2014/main" id="{60EC771F-2719-7F4F-B34E-C0D25C61EA73}"/>
              </a:ext>
            </a:extLst>
          </p:cNvPr>
          <p:cNvSpPr txBox="1"/>
          <p:nvPr/>
        </p:nvSpPr>
        <p:spPr>
          <a:xfrm>
            <a:off x="744372" y="1459047"/>
            <a:ext cx="3120472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NOX </a:t>
            </a:r>
            <a:r>
              <a:rPr lang="da-DK" sz="2000" b="1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för</a:t>
            </a:r>
            <a:r>
              <a:rPr lang="da-DK" sz="2000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2000" b="1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</a:t>
            </a:r>
            <a:r>
              <a:rPr lang="da-DK" sz="2000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och små </a:t>
            </a:r>
          </a:p>
          <a:p>
            <a:endParaRPr lang="da-DK" sz="12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NOX </a:t>
            </a:r>
            <a:r>
              <a:rPr lang="da-DK" sz="1500" b="1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Corporate</a:t>
            </a:r>
            <a:r>
              <a:rPr lang="da-DK" sz="1500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är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den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kompletta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centralen som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öppnar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för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alla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tillgängliga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funktioner, både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programvara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och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hårdvara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NOXONE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är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designad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små och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mellanstora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anläggningar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och har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Efter NOXONE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använder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samma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konfigurationsprogramvara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kan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samma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moduler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användas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och centralen kan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lätt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bytas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ett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större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system. 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6BAE3637-CC7C-0D4F-B0FA-E09A67F86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51" y="1459047"/>
            <a:ext cx="6800240" cy="4661046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23A67AE0-6BE5-2549-8186-7971AC7769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59" y="5573484"/>
            <a:ext cx="1018211" cy="10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55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1765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9" name="Bildobjekt 12">
            <a:extLst>
              <a:ext uri="{FF2B5EF4-FFF2-40B4-BE49-F238E27FC236}">
                <a16:creationId xmlns:a16="http://schemas.microsoft.com/office/drawing/2014/main" id="{D849AC63-B1F6-6540-8264-53281B5E50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-857680" y="1834925"/>
            <a:ext cx="6730651" cy="4487100"/>
          </a:xfrm>
          <a:prstGeom prst="rect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4CACB66A-E766-9544-BFB0-2BD22208C435}"/>
              </a:ext>
            </a:extLst>
          </p:cNvPr>
          <p:cNvSpPr txBox="1"/>
          <p:nvPr/>
        </p:nvSpPr>
        <p:spPr>
          <a:xfrm>
            <a:off x="5013529" y="1864598"/>
            <a:ext cx="5533337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Generellt</a:t>
            </a:r>
            <a:r>
              <a:rPr lang="da-DK" sz="2000" b="1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om NOX Moduler</a:t>
            </a:r>
          </a:p>
          <a:p>
            <a:endParaRPr lang="da-DK" sz="12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kan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tillkoppla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127 moduler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NOX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200 med en NOX repeater. 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Varje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modul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levereras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 en unik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fabrikatsadress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 inputs och outputs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är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fritt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programmerbara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via NOX. 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skickas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krypterat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NOX centralen via NOX bussen (RS485).</a:t>
            </a: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Moduler kan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placeras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var som helst på en NOX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NOX kan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scanna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bussen efter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moduler.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 NOX moduler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levereras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plastkappslingar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 NOX moduler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är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sabotageövervakade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da-DK" sz="1500" dirty="0">
              <a:solidFill>
                <a:srgbClr val="344B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finns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specifika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moduler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till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1500" dirty="0" err="1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anslutning</a:t>
            </a:r>
            <a:r>
              <a:rPr lang="da-DK" sz="1500" dirty="0">
                <a:solidFill>
                  <a:srgbClr val="344B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av tredjeparts teknologi. 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9F79CD21-455F-6844-A228-B196CBA56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600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>
                <a:solidFill>
                  <a:schemeClr val="tx2"/>
                </a:solidFill>
                <a:latin typeface="Canaro SemiBold" panose="00000700000000000000" pitchFamily="50" charset="0"/>
              </a:rPr>
              <a:t>NOX moduler</a:t>
            </a:r>
            <a:endParaRPr lang="da-DK" sz="5000" dirty="0">
              <a:solidFill>
                <a:schemeClr val="tx2"/>
              </a:solidFill>
              <a:latin typeface="Canaro SemiBold" panose="00000700000000000000" pitchFamily="50" charset="0"/>
            </a:endParaRPr>
          </a:p>
        </p:txBody>
      </p:sp>
      <p:sp>
        <p:nvSpPr>
          <p:cNvPr id="25" name="Ligebenet trekant 3">
            <a:extLst>
              <a:ext uri="{FF2B5EF4-FFF2-40B4-BE49-F238E27FC236}">
                <a16:creationId xmlns:a16="http://schemas.microsoft.com/office/drawing/2014/main" id="{84C1D883-E8EE-7944-B70F-5FB442F66A46}"/>
              </a:ext>
            </a:extLst>
          </p:cNvPr>
          <p:cNvSpPr/>
          <p:nvPr/>
        </p:nvSpPr>
        <p:spPr>
          <a:xfrm rot="5400000">
            <a:off x="-202527" y="490895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26" name="Straight Connector 82">
            <a:extLst>
              <a:ext uri="{FF2B5EF4-FFF2-40B4-BE49-F238E27FC236}">
                <a16:creationId xmlns:a16="http://schemas.microsoft.com/office/drawing/2014/main" id="{A0DCAFD0-70E5-2242-9B63-F94A0CF82E4D}"/>
              </a:ext>
            </a:extLst>
          </p:cNvPr>
          <p:cNvCxnSpPr>
            <a:cxnSpLocks/>
          </p:cNvCxnSpPr>
          <p:nvPr/>
        </p:nvCxnSpPr>
        <p:spPr>
          <a:xfrm>
            <a:off x="4646153" y="2024743"/>
            <a:ext cx="0" cy="4579614"/>
          </a:xfrm>
          <a:prstGeom prst="line">
            <a:avLst/>
          </a:prstGeom>
          <a:ln w="3175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lede 11">
            <a:extLst>
              <a:ext uri="{FF2B5EF4-FFF2-40B4-BE49-F238E27FC236}">
                <a16:creationId xmlns:a16="http://schemas.microsoft.com/office/drawing/2014/main" id="{48CA244E-6F24-8542-97ED-9AD7D5D873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59" y="5573484"/>
            <a:ext cx="1018211" cy="10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86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1765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6660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Vanligaste</a:t>
            </a:r>
            <a:r>
              <a:rPr lang="da-DK" sz="5000" b="1" dirty="0">
                <a:solidFill>
                  <a:schemeClr val="tx2"/>
                </a:solidFill>
                <a:latin typeface="Canaro SemiBold" panose="00000700000000000000" pitchFamily="50" charset="0"/>
              </a:rPr>
              <a:t> </a:t>
            </a:r>
            <a:r>
              <a:rPr lang="da-DK" sz="5000" b="1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modulerna</a:t>
            </a:r>
            <a:endParaRPr lang="da-DK" sz="5000" dirty="0">
              <a:solidFill>
                <a:schemeClr val="tx2"/>
              </a:solidFill>
              <a:latin typeface="Canaro Bold" panose="00000800000000000000" pitchFamily="50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5617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CE2EF98-2A45-4C09-BE10-1353069D87D6}"/>
              </a:ext>
            </a:extLst>
          </p:cNvPr>
          <p:cNvSpPr/>
          <p:nvPr/>
        </p:nvSpPr>
        <p:spPr>
          <a:xfrm>
            <a:off x="406743" y="1538540"/>
            <a:ext cx="3521677" cy="4944524"/>
          </a:xfrm>
          <a:prstGeom prst="rect">
            <a:avLst/>
          </a:prstGeom>
          <a:noFill/>
          <a:ln w="12700">
            <a:solidFill>
              <a:srgbClr val="0073B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9EAFA18-38A3-4971-8BB9-E36D90BF2398}"/>
              </a:ext>
            </a:extLst>
          </p:cNvPr>
          <p:cNvSpPr/>
          <p:nvPr/>
        </p:nvSpPr>
        <p:spPr>
          <a:xfrm>
            <a:off x="4412388" y="1538540"/>
            <a:ext cx="3521677" cy="4944524"/>
          </a:xfrm>
          <a:prstGeom prst="rect">
            <a:avLst/>
          </a:prstGeom>
          <a:noFill/>
          <a:ln w="12700">
            <a:solidFill>
              <a:srgbClr val="0073B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E260457D-35C5-438B-B2D4-57FC69F28FE6}"/>
              </a:ext>
            </a:extLst>
          </p:cNvPr>
          <p:cNvSpPr/>
          <p:nvPr/>
        </p:nvSpPr>
        <p:spPr>
          <a:xfrm>
            <a:off x="8390236" y="1538540"/>
            <a:ext cx="3521677" cy="4944524"/>
          </a:xfrm>
          <a:prstGeom prst="rect">
            <a:avLst/>
          </a:prstGeom>
          <a:noFill/>
          <a:ln w="12700">
            <a:solidFill>
              <a:srgbClr val="0073B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ruta 7">
            <a:extLst>
              <a:ext uri="{FF2B5EF4-FFF2-40B4-BE49-F238E27FC236}">
                <a16:creationId xmlns:a16="http://schemas.microsoft.com/office/drawing/2014/main" id="{C8433C3A-3531-4D91-98C9-C1F6322ABC99}"/>
              </a:ext>
            </a:extLst>
          </p:cNvPr>
          <p:cNvSpPr txBox="1"/>
          <p:nvPr/>
        </p:nvSpPr>
        <p:spPr>
          <a:xfrm>
            <a:off x="431960" y="1750424"/>
            <a:ext cx="34964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>
                <a:solidFill>
                  <a:srgbClr val="344B57"/>
                </a:solidFill>
                <a:latin typeface="Canaro Bold" panose="00000800000000000000" pitchFamily="50" charset="0"/>
              </a:rPr>
              <a:t>NOX CMU</a:t>
            </a:r>
            <a:endParaRPr lang="da-DK" sz="2400" dirty="0">
              <a:solidFill>
                <a:srgbClr val="344B57"/>
              </a:solidFill>
              <a:latin typeface="Canaro Bold" panose="00000800000000000000" pitchFamily="50" charset="0"/>
            </a:endParaRPr>
          </a:p>
          <a:p>
            <a:endParaRPr lang="da-DK" sz="2400" b="1" dirty="0">
              <a:solidFill>
                <a:srgbClr val="344B57"/>
              </a:solidFill>
            </a:endParaRPr>
          </a:p>
          <a:p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Kortläsarmodul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b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</a:b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Wiegand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gränssnitt</a:t>
            </a:r>
            <a:b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</a:b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1 programmerbart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relä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(SS)</a:t>
            </a:r>
            <a:b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</a:b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2 TTL input / output </a:t>
            </a:r>
          </a:p>
          <a:p>
            <a:endParaRPr lang="da-DK" dirty="0">
              <a:solidFill>
                <a:srgbClr val="344B57"/>
              </a:solidFill>
            </a:endParaRPr>
          </a:p>
        </p:txBody>
      </p:sp>
      <p:sp>
        <p:nvSpPr>
          <p:cNvPr id="14" name="textruta 8">
            <a:extLst>
              <a:ext uri="{FF2B5EF4-FFF2-40B4-BE49-F238E27FC236}">
                <a16:creationId xmlns:a16="http://schemas.microsoft.com/office/drawing/2014/main" id="{5AD6D736-35B7-4128-B413-8A3242A33C2B}"/>
              </a:ext>
            </a:extLst>
          </p:cNvPr>
          <p:cNvSpPr txBox="1"/>
          <p:nvPr/>
        </p:nvSpPr>
        <p:spPr>
          <a:xfrm>
            <a:off x="4412388" y="1750424"/>
            <a:ext cx="35216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>
                <a:solidFill>
                  <a:srgbClr val="344B57"/>
                </a:solidFill>
                <a:latin typeface="Canaro Bold" panose="00000800000000000000" pitchFamily="50" charset="0"/>
              </a:rPr>
              <a:t>NOX CMO</a:t>
            </a:r>
          </a:p>
          <a:p>
            <a:br>
              <a:rPr lang="da-DK" sz="2400" b="1" dirty="0">
                <a:solidFill>
                  <a:srgbClr val="344B57"/>
                </a:solidFill>
              </a:rPr>
            </a:b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Kortläsarmodul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</a:p>
          <a:p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OSDP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gränssnitt</a:t>
            </a:r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Anslut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både in- och utläsare</a:t>
            </a:r>
            <a:b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</a:b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1 programmerbart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relä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(SS)</a:t>
            </a:r>
          </a:p>
          <a:p>
            <a:endParaRPr lang="da-DK" dirty="0">
              <a:solidFill>
                <a:srgbClr val="344B57"/>
              </a:solidFill>
            </a:endParaRPr>
          </a:p>
        </p:txBody>
      </p:sp>
      <p:sp>
        <p:nvSpPr>
          <p:cNvPr id="16" name="textruta 9">
            <a:extLst>
              <a:ext uri="{FF2B5EF4-FFF2-40B4-BE49-F238E27FC236}">
                <a16:creationId xmlns:a16="http://schemas.microsoft.com/office/drawing/2014/main" id="{0110B1B2-9CE7-4375-AE04-713EA4BDEA54}"/>
              </a:ext>
            </a:extLst>
          </p:cNvPr>
          <p:cNvSpPr txBox="1"/>
          <p:nvPr/>
        </p:nvSpPr>
        <p:spPr>
          <a:xfrm>
            <a:off x="8476735" y="1750424"/>
            <a:ext cx="36483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rgbClr val="344B57"/>
                </a:solidFill>
                <a:latin typeface="Canaro Bold" panose="00000800000000000000" pitchFamily="50" charset="0"/>
              </a:rPr>
              <a:t>                NOX IO4</a:t>
            </a:r>
          </a:p>
          <a:p>
            <a:pPr algn="ctr"/>
            <a:endParaRPr lang="da-DK" sz="2400" b="1" dirty="0">
              <a:solidFill>
                <a:srgbClr val="344B57"/>
              </a:solidFill>
            </a:endParaRPr>
          </a:p>
          <a:p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Universellt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I/O4 modul</a:t>
            </a:r>
          </a:p>
          <a:p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Anslutning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av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t.ex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. detektor</a:t>
            </a:r>
          </a:p>
          <a:p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4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övervakade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ingångar</a:t>
            </a:r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4 Open Collector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utgångar</a:t>
            </a:r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endParaRPr lang="da-DK" dirty="0">
              <a:solidFill>
                <a:srgbClr val="344B57"/>
              </a:solidFill>
            </a:endParaRPr>
          </a:p>
        </p:txBody>
      </p:sp>
      <p:pic>
        <p:nvPicPr>
          <p:cNvPr id="17" name="Bildobjekt 10">
            <a:extLst>
              <a:ext uri="{FF2B5EF4-FFF2-40B4-BE49-F238E27FC236}">
                <a16:creationId xmlns:a16="http://schemas.microsoft.com/office/drawing/2014/main" id="{23B96351-7F32-4FDB-90F7-47FC44A31D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536" y="3312828"/>
            <a:ext cx="5242514" cy="3495009"/>
          </a:xfrm>
          <a:prstGeom prst="rect">
            <a:avLst/>
          </a:prstGeom>
        </p:spPr>
      </p:pic>
      <p:pic>
        <p:nvPicPr>
          <p:cNvPr id="18" name="Bildobjekt 12">
            <a:extLst>
              <a:ext uri="{FF2B5EF4-FFF2-40B4-BE49-F238E27FC236}">
                <a16:creationId xmlns:a16="http://schemas.microsoft.com/office/drawing/2014/main" id="{2E03E94A-C528-40EC-93BD-296BD76FF8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4264293" y="3656437"/>
            <a:ext cx="4041251" cy="2694167"/>
          </a:xfrm>
          <a:prstGeom prst="rect">
            <a:avLst/>
          </a:prstGeom>
        </p:spPr>
      </p:pic>
      <p:pic>
        <p:nvPicPr>
          <p:cNvPr id="19" name="Bildobjekt 2">
            <a:extLst>
              <a:ext uri="{FF2B5EF4-FFF2-40B4-BE49-F238E27FC236}">
                <a16:creationId xmlns:a16="http://schemas.microsoft.com/office/drawing/2014/main" id="{66876DAC-5E90-497A-AABF-59266AEC9F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990" y="3378206"/>
            <a:ext cx="5196101" cy="346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52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4C1152D4-CA80-4A1D-B949-2C6EA0631510}"/>
              </a:ext>
            </a:extLst>
          </p:cNvPr>
          <p:cNvSpPr/>
          <p:nvPr/>
        </p:nvSpPr>
        <p:spPr>
          <a:xfrm>
            <a:off x="1765" y="0"/>
            <a:ext cx="12192000" cy="6858000"/>
          </a:xfrm>
          <a:prstGeom prst="rect">
            <a:avLst/>
          </a:prstGeom>
          <a:solidFill>
            <a:srgbClr val="E9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6660"/>
            <a:ext cx="10515600" cy="774439"/>
          </a:xfrm>
        </p:spPr>
        <p:txBody>
          <a:bodyPr>
            <a:noAutofit/>
          </a:bodyPr>
          <a:lstStyle/>
          <a:p>
            <a:pPr algn="ctr"/>
            <a:r>
              <a:rPr lang="da-DK" sz="5000" b="1" dirty="0" err="1">
                <a:solidFill>
                  <a:schemeClr val="tx2"/>
                </a:solidFill>
                <a:latin typeface="Canaro SemiBold" panose="00000700000000000000" pitchFamily="50" charset="0"/>
              </a:rPr>
              <a:t>Vanligaste</a:t>
            </a:r>
            <a:r>
              <a:rPr lang="da-DK" sz="5000" b="1" dirty="0">
                <a:solidFill>
                  <a:schemeClr val="tx2"/>
                </a:solidFill>
                <a:latin typeface="Canaro SemiBold" panose="00000700000000000000" pitchFamily="50" charset="0"/>
              </a:rPr>
              <a:t> moduler</a:t>
            </a:r>
            <a:endParaRPr lang="da-DK" sz="5000" dirty="0">
              <a:solidFill>
                <a:schemeClr val="tx2"/>
              </a:solidFill>
              <a:latin typeface="Canaro Bold" panose="00000800000000000000" pitchFamily="50" charset="0"/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F8149C98-99AD-498D-B08B-6A35DFD9049B}"/>
              </a:ext>
            </a:extLst>
          </p:cNvPr>
          <p:cNvSpPr/>
          <p:nvPr/>
        </p:nvSpPr>
        <p:spPr>
          <a:xfrm rot="5400000">
            <a:off x="-202527" y="456171"/>
            <a:ext cx="1033704" cy="62865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CE2EF98-2A45-4C09-BE10-1353069D87D6}"/>
              </a:ext>
            </a:extLst>
          </p:cNvPr>
          <p:cNvSpPr/>
          <p:nvPr/>
        </p:nvSpPr>
        <p:spPr>
          <a:xfrm>
            <a:off x="406743" y="1538540"/>
            <a:ext cx="3564571" cy="4944524"/>
          </a:xfrm>
          <a:prstGeom prst="rect">
            <a:avLst/>
          </a:prstGeom>
          <a:noFill/>
          <a:ln w="12700">
            <a:solidFill>
              <a:srgbClr val="0073B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9EAFA18-38A3-4971-8BB9-E36D90BF2398}"/>
              </a:ext>
            </a:extLst>
          </p:cNvPr>
          <p:cNvSpPr/>
          <p:nvPr/>
        </p:nvSpPr>
        <p:spPr>
          <a:xfrm>
            <a:off x="4412388" y="1538540"/>
            <a:ext cx="3521677" cy="4944524"/>
          </a:xfrm>
          <a:prstGeom prst="rect">
            <a:avLst/>
          </a:prstGeom>
          <a:noFill/>
          <a:ln w="12700">
            <a:solidFill>
              <a:srgbClr val="0073B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E260457D-35C5-438B-B2D4-57FC69F28FE6}"/>
              </a:ext>
            </a:extLst>
          </p:cNvPr>
          <p:cNvSpPr/>
          <p:nvPr/>
        </p:nvSpPr>
        <p:spPr>
          <a:xfrm>
            <a:off x="8390236" y="1538540"/>
            <a:ext cx="3521677" cy="4944524"/>
          </a:xfrm>
          <a:prstGeom prst="rect">
            <a:avLst/>
          </a:prstGeom>
          <a:noFill/>
          <a:ln w="12700">
            <a:solidFill>
              <a:srgbClr val="0073B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ruta 7">
            <a:extLst>
              <a:ext uri="{FF2B5EF4-FFF2-40B4-BE49-F238E27FC236}">
                <a16:creationId xmlns:a16="http://schemas.microsoft.com/office/drawing/2014/main" id="{C8433C3A-3531-4D91-98C9-C1F6322ABC99}"/>
              </a:ext>
            </a:extLst>
          </p:cNvPr>
          <p:cNvSpPr txBox="1"/>
          <p:nvPr/>
        </p:nvSpPr>
        <p:spPr>
          <a:xfrm>
            <a:off x="382265" y="1750424"/>
            <a:ext cx="36985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>
                <a:solidFill>
                  <a:srgbClr val="344B57"/>
                </a:solidFill>
                <a:latin typeface="Canaro Bold" panose="00000800000000000000" pitchFamily="50" charset="0"/>
              </a:rPr>
              <a:t>NOX RPT</a:t>
            </a:r>
            <a:endParaRPr lang="da-DK" sz="2400" dirty="0">
              <a:solidFill>
                <a:srgbClr val="344B57"/>
              </a:solidFill>
              <a:latin typeface="Canaro Bold" panose="00000800000000000000" pitchFamily="50" charset="0"/>
            </a:endParaRPr>
          </a:p>
          <a:p>
            <a:endParaRPr lang="da-DK" sz="2400" b="1" dirty="0">
              <a:solidFill>
                <a:srgbClr val="344B57"/>
              </a:solidFill>
            </a:endParaRPr>
          </a:p>
          <a:p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Förläng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NOX Bussen med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ytterligare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1200m</a:t>
            </a:r>
          </a:p>
          <a:p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Addera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ytterligare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72 moduler</a:t>
            </a:r>
          </a:p>
          <a:p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Avgrening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av NOX bussen </a:t>
            </a:r>
          </a:p>
          <a:p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Möjlighet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till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IP-bus </a:t>
            </a:r>
          </a:p>
          <a:p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endParaRPr lang="da-DK" dirty="0">
              <a:solidFill>
                <a:srgbClr val="344B57"/>
              </a:solidFill>
            </a:endParaRPr>
          </a:p>
        </p:txBody>
      </p:sp>
      <p:sp>
        <p:nvSpPr>
          <p:cNvPr id="14" name="textruta 8">
            <a:extLst>
              <a:ext uri="{FF2B5EF4-FFF2-40B4-BE49-F238E27FC236}">
                <a16:creationId xmlns:a16="http://schemas.microsoft.com/office/drawing/2014/main" id="{5AD6D736-35B7-4128-B413-8A3242A33C2B}"/>
              </a:ext>
            </a:extLst>
          </p:cNvPr>
          <p:cNvSpPr txBox="1"/>
          <p:nvPr/>
        </p:nvSpPr>
        <p:spPr>
          <a:xfrm>
            <a:off x="4412388" y="1750424"/>
            <a:ext cx="35216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>
                <a:solidFill>
                  <a:srgbClr val="344B57"/>
                </a:solidFill>
                <a:latin typeface="Canaro Bold" panose="00000800000000000000" pitchFamily="50" charset="0"/>
              </a:rPr>
              <a:t>NOX RE4</a:t>
            </a:r>
          </a:p>
          <a:p>
            <a:br>
              <a:rPr lang="da-DK" sz="2400" b="1" dirty="0">
                <a:solidFill>
                  <a:srgbClr val="344B57"/>
                </a:solidFill>
              </a:rPr>
            </a:b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Transmission av larm och detektorstatus</a:t>
            </a:r>
            <a:b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</a:b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4 solid state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reläutgångar</a:t>
            </a:r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endParaRPr lang="da-DK" dirty="0">
              <a:solidFill>
                <a:srgbClr val="344B57"/>
              </a:solidFill>
            </a:endParaRPr>
          </a:p>
        </p:txBody>
      </p:sp>
      <p:sp>
        <p:nvSpPr>
          <p:cNvPr id="16" name="textruta 9">
            <a:extLst>
              <a:ext uri="{FF2B5EF4-FFF2-40B4-BE49-F238E27FC236}">
                <a16:creationId xmlns:a16="http://schemas.microsoft.com/office/drawing/2014/main" id="{0110B1B2-9CE7-4375-AE04-713EA4BDEA54}"/>
              </a:ext>
            </a:extLst>
          </p:cNvPr>
          <p:cNvSpPr txBox="1"/>
          <p:nvPr/>
        </p:nvSpPr>
        <p:spPr>
          <a:xfrm>
            <a:off x="8375139" y="1750424"/>
            <a:ext cx="364833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rgbClr val="344B57"/>
                </a:solidFill>
                <a:latin typeface="Canaro Bold" panose="00000800000000000000" pitchFamily="50" charset="0"/>
              </a:rPr>
              <a:t>                NOX </a:t>
            </a:r>
            <a:r>
              <a:rPr lang="da-DK" sz="2400" b="1" dirty="0" err="1">
                <a:solidFill>
                  <a:srgbClr val="344B57"/>
                </a:solidFill>
                <a:latin typeface="Canaro Bold" panose="00000800000000000000" pitchFamily="50" charset="0"/>
              </a:rPr>
              <a:t>THSi</a:t>
            </a:r>
            <a:endParaRPr lang="da-DK" sz="2400" b="1" dirty="0">
              <a:solidFill>
                <a:srgbClr val="344B57"/>
              </a:solidFill>
              <a:latin typeface="Canaro Bold" panose="00000800000000000000" pitchFamily="50" charset="0"/>
            </a:endParaRPr>
          </a:p>
          <a:p>
            <a:pPr algn="ctr"/>
            <a:endParaRPr lang="da-DK" sz="2400" b="1" dirty="0">
              <a:solidFill>
                <a:srgbClr val="344B57"/>
              </a:solidFill>
            </a:endParaRPr>
          </a:p>
          <a:p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Temperatur/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fuktmätning</a:t>
            </a:r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Integrerad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sensor</a:t>
            </a:r>
          </a:p>
          <a:p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Extern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sensor kan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anslutas</a:t>
            </a:r>
            <a:endParaRPr lang="da-DK" dirty="0">
              <a:solidFill>
                <a:srgbClr val="344B57"/>
              </a:solidFill>
              <a:latin typeface="Canaro Book" panose="00000500000000000000" pitchFamily="50" charset="0"/>
            </a:endParaRPr>
          </a:p>
          <a:p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• 1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relä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(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t.ex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.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till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</a:t>
            </a:r>
            <a:r>
              <a:rPr lang="da-DK" dirty="0" err="1">
                <a:solidFill>
                  <a:srgbClr val="344B57"/>
                </a:solidFill>
                <a:latin typeface="Canaro Book" panose="00000500000000000000" pitchFamily="50" charset="0"/>
              </a:rPr>
              <a:t>kontroll</a:t>
            </a:r>
            <a:r>
              <a:rPr lang="da-DK" dirty="0">
                <a:solidFill>
                  <a:srgbClr val="344B57"/>
                </a:solidFill>
                <a:latin typeface="Canaro Book" panose="00000500000000000000" pitchFamily="50" charset="0"/>
              </a:rPr>
              <a:t> av ventilation) </a:t>
            </a:r>
          </a:p>
          <a:p>
            <a:endParaRPr lang="da-DK" dirty="0">
              <a:solidFill>
                <a:srgbClr val="344B57"/>
              </a:solidFill>
            </a:endParaRPr>
          </a:p>
        </p:txBody>
      </p:sp>
      <p:pic>
        <p:nvPicPr>
          <p:cNvPr id="20" name="Bildobjekt 2">
            <a:extLst>
              <a:ext uri="{FF2B5EF4-FFF2-40B4-BE49-F238E27FC236}">
                <a16:creationId xmlns:a16="http://schemas.microsoft.com/office/drawing/2014/main" id="{55C6A13D-98AC-49C6-A2E4-1E9FA48A97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02" y="3476192"/>
            <a:ext cx="5135058" cy="3423372"/>
          </a:xfrm>
          <a:prstGeom prst="rect">
            <a:avLst/>
          </a:prstGeom>
        </p:spPr>
      </p:pic>
      <p:pic>
        <p:nvPicPr>
          <p:cNvPr id="21" name="Bildobjekt 10">
            <a:extLst>
              <a:ext uri="{FF2B5EF4-FFF2-40B4-BE49-F238E27FC236}">
                <a16:creationId xmlns:a16="http://schemas.microsoft.com/office/drawing/2014/main" id="{56675B16-F10A-4EDF-AA73-06A70B25BC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915" y="3624301"/>
            <a:ext cx="5021998" cy="3347999"/>
          </a:xfrm>
          <a:prstGeom prst="rect">
            <a:avLst/>
          </a:prstGeom>
        </p:spPr>
      </p:pic>
      <p:pic>
        <p:nvPicPr>
          <p:cNvPr id="22" name="Bildobjekt 11">
            <a:extLst>
              <a:ext uri="{FF2B5EF4-FFF2-40B4-BE49-F238E27FC236}">
                <a16:creationId xmlns:a16="http://schemas.microsoft.com/office/drawing/2014/main" id="{F09AF380-ABF2-44E4-9EB8-BDC59100AE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96" y="3855610"/>
            <a:ext cx="2518867" cy="265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59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8303</TotalTime>
  <Words>1617</Words>
  <Application>Microsoft Macintosh PowerPoint</Application>
  <PresentationFormat>Bredbild</PresentationFormat>
  <Paragraphs>314</Paragraphs>
  <Slides>24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Canaro Bold</vt:lpstr>
      <vt:lpstr>Canaro Book</vt:lpstr>
      <vt:lpstr>Canaro SemiBold</vt:lpstr>
      <vt:lpstr>CHEESE PIZZA</vt:lpstr>
      <vt:lpstr>Lato Light</vt:lpstr>
      <vt:lpstr>Lato Regular</vt:lpstr>
      <vt:lpstr>Office-tema</vt:lpstr>
      <vt:lpstr>ARAS Security Nordic</vt:lpstr>
      <vt:lpstr>ARAS Historia</vt:lpstr>
      <vt:lpstr>Organisation </vt:lpstr>
      <vt:lpstr>Produktutbud</vt:lpstr>
      <vt:lpstr>NOX överblick</vt:lpstr>
      <vt:lpstr>NOX versioner</vt:lpstr>
      <vt:lpstr>NOX moduler</vt:lpstr>
      <vt:lpstr>Vanligaste modulerna</vt:lpstr>
      <vt:lpstr>Vanligaste moduler</vt:lpstr>
      <vt:lpstr>NOX styrning</vt:lpstr>
      <vt:lpstr>SIMS</vt:lpstr>
      <vt:lpstr>Trådlösa dörrar</vt:lpstr>
      <vt:lpstr>Kortläsare</vt:lpstr>
      <vt:lpstr>Trådlösa detektorer</vt:lpstr>
      <vt:lpstr>Larmsändare</vt:lpstr>
      <vt:lpstr>Säkerhet och gränssnitt</vt:lpstr>
      <vt:lpstr>Logikprogrammering</vt:lpstr>
      <vt:lpstr>Så här integrerar NOX</vt:lpstr>
      <vt:lpstr>Axplock av integrationer</vt:lpstr>
      <vt:lpstr>Kameraövervakning</vt:lpstr>
      <vt:lpstr>Print ID-kort</vt:lpstr>
      <vt:lpstr>Skydd av föremål</vt:lpstr>
      <vt:lpstr>Referenser</vt:lpstr>
      <vt:lpstr>Tack!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Jasper Johansen</dc:creator>
  <cp:lastModifiedBy>Victor Siösteen</cp:lastModifiedBy>
  <cp:revision>978</cp:revision>
  <dcterms:created xsi:type="dcterms:W3CDTF">2014-10-03T07:19:22Z</dcterms:created>
  <dcterms:modified xsi:type="dcterms:W3CDTF">2020-01-14T08:22:29Z</dcterms:modified>
</cp:coreProperties>
</file>